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8" r:id="rId3"/>
    <p:sldId id="260" r:id="rId4"/>
    <p:sldId id="262" r:id="rId5"/>
    <p:sldId id="276" r:id="rId6"/>
    <p:sldId id="264" r:id="rId7"/>
    <p:sldId id="263" r:id="rId8"/>
    <p:sldId id="277" r:id="rId9"/>
    <p:sldId id="265" r:id="rId10"/>
    <p:sldId id="267" r:id="rId11"/>
    <p:sldId id="268" r:id="rId12"/>
    <p:sldId id="273" r:id="rId13"/>
    <p:sldId id="274" r:id="rId14"/>
    <p:sldId id="270" r:id="rId15"/>
    <p:sldId id="271" r:id="rId16"/>
    <p:sldId id="272" r:id="rId17"/>
    <p:sldId id="279" r:id="rId18"/>
    <p:sldId id="280" r:id="rId19"/>
    <p:sldId id="281" r:id="rId20"/>
  </p:sldIdLst>
  <p:sldSz cx="9144000" cy="6858000" type="screen4x3"/>
  <p:notesSz cx="7086600" cy="93726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4" autoAdjust="0"/>
    <p:restoredTop sz="70868" autoAdjust="0"/>
  </p:normalViewPr>
  <p:slideViewPr>
    <p:cSldViewPr snapToGrid="0" snapToObjects="1">
      <p:cViewPr varScale="1">
        <p:scale>
          <a:sx n="89" d="100"/>
          <a:sy n="89" d="100"/>
        </p:scale>
        <p:origin x="-34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8" d="100"/>
          <a:sy n="78" d="100"/>
        </p:scale>
        <p:origin x="-1962" y="-10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defTabSz="469900">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4014788"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algn="r" defTabSz="469900">
              <a:defRPr sz="1200">
                <a:latin typeface="Calibri" pitchFamily="34" charset="0"/>
              </a:defRPr>
            </a:lvl1pPr>
          </a:lstStyle>
          <a:p>
            <a:pPr>
              <a:defRPr/>
            </a:pPr>
            <a:fld id="{097B3E07-C59C-4CB0-8563-686DE943917A}" type="datetimeFigureOut">
              <a:rPr lang="en-US"/>
              <a:pPr>
                <a:defRPr/>
              </a:pPr>
              <a:t>2/7/12</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8025" y="4451350"/>
            <a:ext cx="5670550" cy="4217988"/>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defTabSz="469900">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014788"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algn="r" defTabSz="469900">
              <a:defRPr sz="1200">
                <a:latin typeface="Calibri" pitchFamily="34" charset="0"/>
              </a:defRPr>
            </a:lvl1pPr>
          </a:lstStyle>
          <a:p>
            <a:pPr>
              <a:defRPr/>
            </a:pPr>
            <a:fld id="{FB2B7371-FCC6-4EFD-BDFA-51CF0BB83B6B}" type="slidenum">
              <a:rPr lang="en-US"/>
              <a:pPr>
                <a:defRPr/>
              </a:pPr>
              <a:t>‹#›</a:t>
            </a:fld>
            <a:endParaRPr lang="en-US"/>
          </a:p>
        </p:txBody>
      </p:sp>
    </p:spTree>
    <p:extLst>
      <p:ext uri="{BB962C8B-B14F-4D97-AF65-F5344CB8AC3E}">
        <p14:creationId xmlns:p14="http://schemas.microsoft.com/office/powerpoint/2010/main" val="8337859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a:noFill/>
          <a:ln/>
        </p:spPr>
        <p:txBody>
          <a:bodyPr/>
          <a:lstStyle/>
          <a:p>
            <a:r>
              <a:rPr lang="en-US" smtClean="0"/>
              <a:t>Thank you for the invitation to speak today</a:t>
            </a:r>
          </a:p>
          <a:p>
            <a:endParaRPr lang="en-US" smtClean="0"/>
          </a:p>
          <a:p>
            <a:r>
              <a:rPr lang="en-US" smtClean="0"/>
              <a:t>My names is Riley Pratt and I am a founding member of the Orange county chapter of the Society for Conservation Biology.</a:t>
            </a:r>
          </a:p>
          <a:p>
            <a:endParaRPr lang="en-US" smtClean="0"/>
          </a:p>
          <a:p>
            <a:r>
              <a:rPr lang="en-US" smtClean="0"/>
              <a:t>We are one of 50 local chapters of the International Society that span 16 countries.</a:t>
            </a:r>
          </a:p>
          <a:p>
            <a:endParaRPr lang="en-US" smtClean="0"/>
          </a:p>
          <a:p>
            <a:r>
              <a:rPr lang="en-US" smtClean="0"/>
              <a:t>The broad mission of the Society is to promote the scientific study of biodiversity conservation and to disseminate that science through publications, primarily of the journal Conservation Biology and through regular international and regional scientific conferences.</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a:noFill/>
          <a:ln/>
        </p:spPr>
        <p:txBody>
          <a:bodyPr/>
          <a:lstStyle/>
          <a:p>
            <a:r>
              <a:rPr lang="en-US" smtClean="0"/>
              <a:t>I also wanted to show you what the compostion of plant species was in these plots.</a:t>
            </a:r>
          </a:p>
          <a:p>
            <a:endParaRPr lang="en-US" smtClean="0"/>
          </a:p>
          <a:p>
            <a:r>
              <a:rPr lang="en-US" smtClean="0"/>
              <a:t>So the axes here are the same, its just the bars depict the cover of each species in the plot.  Native species are shaded of green, mustard in yellow, and all other exotics in orange and red.  We can also see the communities are dominated by relatively weedy annuals.</a:t>
            </a:r>
          </a:p>
          <a:p>
            <a:endParaRPr lang="en-US" smtClean="0"/>
          </a:p>
          <a:p>
            <a:r>
              <a:rPr lang="en-US" b="1" smtClean="0"/>
              <a:t>Herbicide: </a:t>
            </a:r>
            <a:r>
              <a:rPr lang="en-US" smtClean="0"/>
              <a:t>Like the previous slide showed, herbicide reduced all plant cover, leaving a small amount of exotic cover, mostly Brome grasses and scarlet pimpernel</a:t>
            </a:r>
          </a:p>
          <a:p>
            <a:r>
              <a:rPr lang="en-US" smtClean="0"/>
              <a:t> </a:t>
            </a:r>
            <a:endParaRPr lang="en-US" b="1" smtClean="0"/>
          </a:p>
          <a:p>
            <a:r>
              <a:rPr lang="en-US" b="1" smtClean="0"/>
              <a:t>Mowing: </a:t>
            </a:r>
            <a:r>
              <a:rPr lang="en-US" smtClean="0"/>
              <a:t>Mowing reduced brassica cover and lead to an increase in tarweed relative to controls</a:t>
            </a:r>
          </a:p>
          <a:p>
            <a:r>
              <a:rPr lang="en-US" smtClean="0"/>
              <a:t> </a:t>
            </a:r>
            <a:endParaRPr lang="en-US" b="1" smtClean="0"/>
          </a:p>
          <a:p>
            <a:r>
              <a:rPr lang="en-US" b="1" smtClean="0"/>
              <a:t>Hand-weeding: </a:t>
            </a:r>
            <a:r>
              <a:rPr lang="en-US" smtClean="0"/>
              <a:t>Hand-weeding had a similar impact on species composition although it was more successful at eliminating mustard and promoting the growth of tarweed.  Handweeding also appears to reduce Centaurea (tocalote) but may favor Erodium</a:t>
            </a:r>
          </a:p>
          <a:p>
            <a:endParaRPr lang="en-US" smtClean="0"/>
          </a:p>
          <a:p>
            <a:r>
              <a:rPr lang="en-US" smtClean="0"/>
              <a:t>A multivariate test MRPP (Multi-response Permutation Procedure) test indicates</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r>
              <a:rPr lang="en-US" smtClean="0"/>
              <a:t>This graph shows soil hyphal length across the same treatments which reflects the abundance of all fungi in the soil</a:t>
            </a:r>
          </a:p>
          <a:p>
            <a:endParaRPr lang="en-US" smtClean="0"/>
          </a:p>
          <a:p>
            <a:r>
              <a:rPr lang="en-US" smtClean="0"/>
              <a:t>The main results to notice are:</a:t>
            </a:r>
          </a:p>
          <a:p>
            <a:r>
              <a:rPr lang="en-US" smtClean="0"/>
              <a:t>1. The removal of Brassica increases fungal biomass in soils presumably b/c mustard secretes chemicals (e.g. glucosinolates) that have been shown to suppress fungal growth</a:t>
            </a:r>
          </a:p>
          <a:p>
            <a:r>
              <a:rPr lang="en-US" smtClean="0"/>
              <a:t>2. Mowed plot had the greatest fungal biomass, which may have been a response to the added litter of the mowed plots.</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a:noFill/>
          <a:ln/>
        </p:spPr>
        <p:txBody>
          <a:bodyPr/>
          <a:lstStyle/>
          <a:p>
            <a:r>
              <a:rPr lang="en-US" smtClean="0"/>
              <a:t>We’re intersted in the effects brassica removal on all these response variables through 2011 and 2012 but today I’m only going to show you those for cover type</a:t>
            </a:r>
          </a:p>
          <a:p>
            <a:endParaRPr lang="en-US" smtClean="0"/>
          </a:p>
          <a:p>
            <a:r>
              <a:rPr lang="en-US" smtClean="0"/>
              <a:t>Results for 2011 show a very similar pattern to 2010, although the treatment effects are weaker (statistically) in 2011.</a:t>
            </a:r>
          </a:p>
          <a:p>
            <a:endParaRPr lang="en-US" smtClean="0"/>
          </a:p>
          <a:p>
            <a:r>
              <a:rPr lang="en-US" smtClean="0"/>
              <a:t>Importantly however, hand-weeding is still the only treatment where we have been successful at eliminating mustard through the middle of the growing season.</a:t>
            </a:r>
          </a:p>
          <a:p>
            <a:r>
              <a:rPr lang="en-US" smtClean="0"/>
              <a:t>Herbicide – still depauperate in overall plant cover</a:t>
            </a:r>
          </a:p>
          <a:p>
            <a:r>
              <a:rPr lang="en-US" smtClean="0"/>
              <a:t>Mowed plots still do not differ from controls</a:t>
            </a:r>
          </a:p>
          <a:p>
            <a:endParaRPr lang="en-US" smtClean="0"/>
          </a:p>
          <a:p>
            <a:r>
              <a:rPr lang="en-US" smtClean="0"/>
              <a:t>One of the most intersting difference between 2010 and 2011 is in the control plots where we saw a relative increase of native cover and decrease in mustard cover in control plots from last year.  I think we can attribute this to the larger effort onsite to remove mustard so less seed is actually making it into the control plot and that space is in part getting fillled by natives.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a:noFill/>
          <a:ln/>
        </p:spPr>
        <p:txBody>
          <a:bodyPr/>
          <a:lstStyle/>
          <a:p>
            <a:r>
              <a:rPr lang="en-US" smtClean="0"/>
              <a:t>This data was collected a few weeks ago and early in the growing season so you can see that overall plant grow is low.</a:t>
            </a:r>
          </a:p>
          <a:p>
            <a:endParaRPr lang="en-US" smtClean="0"/>
          </a:p>
          <a:p>
            <a:r>
              <a:rPr lang="en-US" smtClean="0"/>
              <a:t>Herbicide plots remain largely bare but have the greatest cover of Brassica</a:t>
            </a:r>
          </a:p>
          <a:p>
            <a:r>
              <a:rPr lang="en-US" smtClean="0"/>
              <a:t>Mowing and hand-weeding do not differ much from the controls at this point, suggesting mustard removal alone is unlikely to lead to an increase in native cover. </a:t>
            </a:r>
          </a:p>
          <a:p>
            <a:r>
              <a:rPr lang="en-US" smtClean="0"/>
              <a:t>Hand-weeding does continue to be the only treatment that eliminates mustard however.</a:t>
            </a:r>
          </a:p>
          <a:p>
            <a:endParaRPr lang="en-US" smtClean="0"/>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a:noFill/>
          <a:ln/>
        </p:spPr>
        <p:txBody>
          <a:bodyPr/>
          <a:lstStyle/>
          <a:p>
            <a:pPr marL="228600" indent="-228600"/>
            <a:r>
              <a:rPr lang="en-US" smtClean="0"/>
              <a:t>In summary, we do see meaningful differences among these treatments from a restoration perspective</a:t>
            </a:r>
          </a:p>
          <a:p>
            <a:pPr marL="228600" indent="-228600"/>
            <a:endParaRPr lang="en-US" smtClean="0"/>
          </a:p>
          <a:p>
            <a:pPr marL="228600" indent="-228600"/>
            <a:r>
              <a:rPr lang="en-US" smtClean="0"/>
              <a:t>The consequences of this increased fungal biomass is not clear but it could alter species compostion in the future by altering resource availabilty</a:t>
            </a:r>
          </a:p>
          <a:p>
            <a:pPr marL="228600" indent="-228600"/>
            <a:endParaRPr lang="en-US" smtClean="0"/>
          </a:p>
          <a:p>
            <a:pPr marL="228600" indent="-228600" eaLnBrk="1" hangingPunct="1"/>
            <a:r>
              <a:rPr lang="en-US" sz="1000" i="1" smtClean="0"/>
              <a:t>Brassica </a:t>
            </a:r>
            <a:r>
              <a:rPr lang="en-US" sz="1000" smtClean="0"/>
              <a:t>species cover?</a:t>
            </a:r>
          </a:p>
          <a:p>
            <a:pPr marL="228600" indent="-228600" eaLnBrk="1" hangingPunct="1"/>
            <a:r>
              <a:rPr lang="en-US" sz="1000" smtClean="0"/>
              <a:t>Overall native and exotic plant species cover?</a:t>
            </a:r>
          </a:p>
          <a:p>
            <a:pPr marL="228600" indent="-228600" eaLnBrk="1" hangingPunct="1"/>
            <a:r>
              <a:rPr lang="en-US" sz="1000" smtClean="0"/>
              <a:t>Plant species composition?</a:t>
            </a:r>
          </a:p>
          <a:p>
            <a:pPr marL="228600" indent="-228600" eaLnBrk="1" hangingPunct="1"/>
            <a:r>
              <a:rPr lang="en-US" sz="1000" smtClean="0"/>
              <a:t>Fungal biomass in soil?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a:noFill/>
          <a:ln/>
        </p:spPr>
        <p:txBody>
          <a:bodyPr/>
          <a:lstStyle/>
          <a:p>
            <a:r>
              <a:rPr lang="en-US" b="1" smtClean="0"/>
              <a:t>Conclusions</a:t>
            </a:r>
          </a:p>
          <a:p>
            <a:r>
              <a:rPr lang="en-US" smtClean="0"/>
              <a:t>Based on our results, we will continue to control mustard by hand-weeding when possible and recommend it for restoration efforts of this size.  </a:t>
            </a:r>
          </a:p>
          <a:p>
            <a:endParaRPr lang="en-US" smtClean="0"/>
          </a:p>
          <a:p>
            <a:r>
              <a:rPr lang="en-US" smtClean="0"/>
              <a:t>As effective as hand-weeding is at eliminating mustard, hand-weeded plots continue to be dominated by other exotic species and low in diversity and abundance of native species.  So it is clearly insufficient to just pull mustard.  A more comprehensive approach that includes weeding other non-natives, and seeding and planting natives needs to be part of the overall restoration strategy.</a:t>
            </a:r>
          </a:p>
          <a:p>
            <a:endParaRPr lang="en-US" smtClean="0"/>
          </a:p>
          <a:p>
            <a:r>
              <a:rPr lang="en-US" b="1" smtClean="0"/>
              <a:t>Mowing:</a:t>
            </a:r>
            <a:r>
              <a:rPr lang="en-US" smtClean="0"/>
              <a:t>  We do not recommend mowing because it does not appear to have a strong impact on brassica long term or other cover types although it is worth looking more carefully at species composition from 2011 and 2012. </a:t>
            </a:r>
          </a:p>
          <a:p>
            <a:r>
              <a:rPr lang="en-US" smtClean="0"/>
              <a:t>Mowing, however, prior to seed production may be helpful for reducing seed set of large, dense stands.</a:t>
            </a:r>
          </a:p>
          <a:p>
            <a:endParaRPr lang="en-US" smtClean="0"/>
          </a:p>
          <a:p>
            <a:r>
              <a:rPr lang="en-US" b="1" smtClean="0"/>
              <a:t>Herbicide:</a:t>
            </a:r>
            <a:r>
              <a:rPr lang="en-US" smtClean="0"/>
              <a:t> Herbicide may only be a good strategy if you are going plant/seed following application.  On its own and applied over a general area, it leaves a lot of open space that may favor the colonization of Brassica long term. If individual mustard plants were precisely targeted, perhaps we would have seen a different outcome.</a:t>
            </a:r>
          </a:p>
          <a:p>
            <a:endParaRPr lang="en-US" smtClean="0"/>
          </a:p>
          <a:p>
            <a:r>
              <a:rPr lang="en-US" smtClean="0"/>
              <a:t>We are going to continue to look at how these removal treatments effect the soil environment and think about how that might alter the trajectory of the restoration at the site. </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a:noFill/>
          <a:ln/>
        </p:spPr>
        <p:txBody>
          <a:bodyPr/>
          <a:lstStyle/>
          <a:p>
            <a:pPr eaLnBrk="1" hangingPunct="1">
              <a:spcBef>
                <a:spcPct val="0"/>
              </a:spcBef>
            </a:pPr>
            <a:r>
              <a:rPr lang="en-US" smtClean="0"/>
              <a:t>I want to thank all those that have been involved with the restoration project and experiment, the agencies and folks there we have been collaborating with, and our funding sources.</a:t>
            </a:r>
          </a:p>
          <a:p>
            <a:pPr eaLnBrk="1" hangingPunct="1">
              <a:spcBef>
                <a:spcPct val="0"/>
              </a:spcBef>
            </a:pPr>
            <a:endParaRPr lang="en-US" smtClean="0"/>
          </a:p>
          <a:p>
            <a:pPr eaLnBrk="1" hangingPunct="1">
              <a:spcBef>
                <a:spcPct val="0"/>
              </a:spcBef>
            </a:pPr>
            <a:r>
              <a:rPr lang="en-US" smtClean="0"/>
              <a:t>Most recent google image of site. I think it is interesting you can see the square patches of mustard corresponding to our plot locations (CO, especially).  It is the only mustard left on the site!!</a:t>
            </a:r>
          </a:p>
          <a:p>
            <a:pPr eaLnBrk="1" hangingPunct="1">
              <a:spcBef>
                <a:spcPct val="0"/>
              </a:spcBef>
            </a:pPr>
            <a:r>
              <a:rPr lang="en-US" smtClean="0"/>
              <a:t>Brassica removal has been very successful on site!</a:t>
            </a:r>
          </a:p>
        </p:txBody>
      </p:sp>
      <p:sp>
        <p:nvSpPr>
          <p:cNvPr id="46083" name="Slide Number Placeholder 3"/>
          <p:cNvSpPr>
            <a:spLocks noGrp="1"/>
          </p:cNvSpPr>
          <p:nvPr>
            <p:ph type="sldNum" sz="quarter" idx="5"/>
          </p:nvPr>
        </p:nvSpPr>
        <p:spPr>
          <a:noFill/>
        </p:spPr>
        <p:txBody>
          <a:bodyPr/>
          <a:lstStyle/>
          <a:p>
            <a:fld id="{AC44E1F0-7DA3-46C2-8E3A-288B4DFA1B14}"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r>
              <a:rPr lang="en-US" smtClean="0"/>
              <a:t>As a local chapter, we are primarily interested in promoting local conservation issues and research.  We have achieved this thru a number of different activities since our start in 2006 including hosting a speaker series, organizing field trips, as well as doing hands on restoration research.</a:t>
            </a:r>
          </a:p>
          <a:p>
            <a:endParaRPr lang="en-US" smtClean="0"/>
          </a:p>
          <a:p>
            <a:r>
              <a:rPr lang="en-US" smtClean="0"/>
              <a:t>Today I want to share with you one research project that we started in 2009 that grew out of a CSS restoration project in the upper new port bay</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3E55EEA-AAD6-475D-ADA2-26AB8E1B5475}" type="slidenum">
              <a:rPr lang="en-US" smtClean="0"/>
              <a:pPr/>
              <a:t>3</a:t>
            </a:fld>
            <a:endParaRPr lang="en-US" smtClean="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a:noFill/>
          <a:ln/>
        </p:spPr>
        <p:txBody>
          <a:bodyPr/>
          <a:lstStyle/>
          <a:p>
            <a:pPr eaLnBrk="1" hangingPunct="1">
              <a:spcBef>
                <a:spcPct val="0"/>
              </a:spcBef>
            </a:pPr>
            <a:r>
              <a:rPr lang="en-US" smtClean="0"/>
              <a:t>Background:</a:t>
            </a:r>
          </a:p>
          <a:p>
            <a:pPr eaLnBrk="1" hangingPunct="1">
              <a:spcBef>
                <a:spcPct val="0"/>
              </a:spcBef>
            </a:pPr>
            <a:endParaRPr lang="en-US" smtClean="0"/>
          </a:p>
          <a:p>
            <a:pPr eaLnBrk="1" hangingPunct="1">
              <a:spcBef>
                <a:spcPct val="0"/>
              </a:spcBef>
            </a:pPr>
            <a:r>
              <a:rPr lang="en-US" smtClean="0"/>
              <a:t>UNBER is a 750 acre estuary that contains a number of habitats including mudflats, saltmarsh, freshwater marsh, riparian, and upland habitat.</a:t>
            </a:r>
          </a:p>
          <a:p>
            <a:pPr eaLnBrk="1" hangingPunct="1">
              <a:spcBef>
                <a:spcPct val="0"/>
              </a:spcBef>
            </a:pPr>
            <a:r>
              <a:rPr lang="en-US" smtClean="0"/>
              <a:t>As you can see by the satellite photo is completely surrounded by urban areas.</a:t>
            </a:r>
          </a:p>
          <a:p>
            <a:pPr eaLnBrk="1" hangingPunct="1">
              <a:spcBef>
                <a:spcPct val="0"/>
              </a:spcBef>
            </a:pPr>
            <a:r>
              <a:rPr lang="en-US" smtClean="0"/>
              <a:t>The boxed area is the bayview slope and is the site of the restoration project I’m going to be talking about today.</a:t>
            </a:r>
          </a:p>
          <a:p>
            <a:pPr eaLnBrk="1" hangingPunct="1">
              <a:spcBef>
                <a:spcPct val="0"/>
              </a:spcBef>
            </a:pPr>
            <a:endParaRPr lang="en-US" smtClean="0"/>
          </a:p>
          <a:p>
            <a:pPr eaLnBrk="1" hangingPunct="1">
              <a:spcBef>
                <a:spcPct val="0"/>
              </a:spcBef>
            </a:pPr>
            <a:r>
              <a:rPr lang="en-US" smtClean="0"/>
              <a:t>This project was started in collaboration with Jeff Stoddard (DFG) and Matt Yurko (California Coastal Commission)</a:t>
            </a:r>
          </a:p>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8FE1601F-9867-468A-AC05-EA451EFBA9D9}" type="slidenum">
              <a:rPr lang="en-US" smtClean="0"/>
              <a:pPr/>
              <a:t>4</a:t>
            </a:fld>
            <a:endParaRPr lang="en-US" smtClean="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a:noFill/>
          <a:ln/>
        </p:spPr>
        <p:txBody>
          <a:bodyPr/>
          <a:lstStyle/>
          <a:p>
            <a:pPr marL="609600" indent="-609600" eaLnBrk="1" hangingPunct="1">
              <a:spcBef>
                <a:spcPct val="0"/>
              </a:spcBef>
              <a:buFont typeface="Times" pitchFamily="18" charset="0"/>
              <a:buNone/>
            </a:pPr>
            <a:r>
              <a:rPr lang="en-US" smtClean="0"/>
              <a:t>The bayview slope is a 4.8 acre upland area under management by the DFG and County of Orange.</a:t>
            </a:r>
          </a:p>
          <a:p>
            <a:pPr marL="609600" indent="-609600" eaLnBrk="1" hangingPunct="1">
              <a:spcBef>
                <a:spcPct val="0"/>
              </a:spcBef>
              <a:buFont typeface="Times" pitchFamily="18" charset="0"/>
              <a:buNone/>
            </a:pPr>
            <a:r>
              <a:rPr lang="en-US" smtClean="0"/>
              <a:t>It was historically composed of CSS AND GRASSLAND MATRIX HABITAT, but is now highly disturbed with large populations of exotic and invasive plant species.</a:t>
            </a:r>
          </a:p>
          <a:p>
            <a:pPr marL="609600" indent="-609600" eaLnBrk="1" hangingPunct="1">
              <a:spcBef>
                <a:spcPct val="0"/>
              </a:spcBef>
              <a:buFont typeface="Times" pitchFamily="18" charset="0"/>
              <a:buNone/>
            </a:pPr>
            <a:r>
              <a:rPr lang="en-US" smtClean="0"/>
              <a:t>Parts of it are badly eroded and are crisscrossed with unauthorized trails.</a:t>
            </a:r>
          </a:p>
          <a:p>
            <a:pPr marL="609600" indent="-609600" eaLnBrk="1" hangingPunct="1">
              <a:spcBef>
                <a:spcPct val="0"/>
              </a:spcBef>
              <a:buFont typeface="Times" pitchFamily="18" charset="0"/>
              <a:buNone/>
            </a:pPr>
            <a:r>
              <a:rPr lang="en-US" smtClean="0"/>
              <a:t>In 2008 our chapter -- in partnership with the Coastal commission and OC -- applied for and received a $10,000 grant from the SJVF to begin restoration of the BVS primarily for bird habitat</a:t>
            </a:r>
          </a:p>
          <a:p>
            <a:pPr marL="609600" indent="-609600" eaLnBrk="1" hangingPunct="1">
              <a:spcBef>
                <a:spcPct val="0"/>
              </a:spcBef>
              <a:buFont typeface="Times" pitchFamily="18" charset="0"/>
              <a:buNone/>
            </a:pPr>
            <a:r>
              <a:rPr lang="en-US" smtClean="0"/>
              <a:t>(fund projects b/w resource agencies and non-profits to support conservation project in Mexico and the southwester US). </a:t>
            </a:r>
          </a:p>
          <a:p>
            <a:pPr marL="609600" indent="-609600" eaLnBrk="1" hangingPunct="1">
              <a:spcBef>
                <a:spcPct val="0"/>
              </a:spcBef>
              <a:buFont typeface="Times" pitchFamily="18" charset="0"/>
              <a:buNone/>
            </a:pPr>
            <a:endParaRPr lang="en-US" smtClean="0"/>
          </a:p>
          <a:p>
            <a:pPr marL="609600" indent="-609600" eaLnBrk="1" hangingPunct="1">
              <a:spcBef>
                <a:spcPct val="0"/>
              </a:spcBef>
              <a:buFont typeface="Times" pitchFamily="18" charset="0"/>
              <a:buNone/>
            </a:pPr>
            <a:r>
              <a:rPr lang="en-US" smtClean="0"/>
              <a:t>The project goals included:</a:t>
            </a:r>
          </a:p>
          <a:p>
            <a:pPr marL="609600" indent="-609600" eaLnBrk="1" hangingPunct="1">
              <a:spcBef>
                <a:spcPct val="0"/>
              </a:spcBef>
              <a:buFont typeface="Times" pitchFamily="18" charset="0"/>
              <a:buNone/>
            </a:pPr>
            <a:endParaRPr lang="en-US" smtClean="0"/>
          </a:p>
          <a:p>
            <a:pPr marL="609600" indent="-609600" eaLnBrk="1" hangingPunct="1">
              <a:spcBef>
                <a:spcPct val="0"/>
              </a:spcBef>
              <a:buFont typeface="Times" pitchFamily="18" charset="0"/>
              <a:buAutoNum type="arabicPeriod"/>
            </a:pPr>
            <a:r>
              <a:rPr lang="en-US" smtClean="0"/>
              <a:t>Restore 4.8 acres of CSS &amp; Grassland habitat to support the reproductive success of several avian species of concern</a:t>
            </a:r>
          </a:p>
          <a:p>
            <a:pPr marL="609600" indent="-609600" eaLnBrk="1" hangingPunct="1">
              <a:spcBef>
                <a:spcPct val="0"/>
              </a:spcBef>
              <a:buFont typeface="Times" pitchFamily="18" charset="0"/>
              <a:buAutoNum type="arabicPeriod"/>
            </a:pPr>
            <a:r>
              <a:rPr lang="en-US" smtClean="0"/>
              <a:t>Monitor project site pre- &amp; post- restoration by conducting area searches for these bird species</a:t>
            </a:r>
          </a:p>
          <a:p>
            <a:pPr marL="609600" indent="-609600" eaLnBrk="1" hangingPunct="1">
              <a:spcBef>
                <a:spcPct val="0"/>
              </a:spcBef>
              <a:buFont typeface="Times" pitchFamily="18" charset="0"/>
              <a:buAutoNum type="arabicPeriod"/>
            </a:pPr>
            <a:r>
              <a:rPr lang="en-US" smtClean="0"/>
              <a:t>Host monthly events to educate and train the community in bird monitoring and restoration</a:t>
            </a:r>
          </a:p>
          <a:p>
            <a:pPr marL="609600" indent="-609600" eaLnBrk="1" hangingPunct="1">
              <a:spcBef>
                <a:spcPct val="0"/>
              </a:spcBef>
              <a:buFont typeface="Times" pitchFamily="18" charset="0"/>
              <a:buAutoNum type="arabicPeriod"/>
            </a:pPr>
            <a:endParaRPr lang="en-US" smtClean="0"/>
          </a:p>
          <a:p>
            <a:pPr marL="609600" indent="-609600"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469900"/>
            <a:fld id="{B934FE8B-436C-4BE7-BFF8-A19EC7CB5DBE}" type="slidenum">
              <a:rPr lang="en-US" sz="1200">
                <a:latin typeface="Calibri" pitchFamily="34" charset="0"/>
              </a:rPr>
              <a:pPr algn="r" defTabSz="469900"/>
              <a:t>5</a:t>
            </a:fld>
            <a:endParaRPr lang="en-US" sz="1200">
              <a:latin typeface="Calibri" pitchFamily="34"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a:noFill/>
          <a:ln/>
        </p:spPr>
        <p:txBody>
          <a:bodyPr/>
          <a:lstStyle/>
          <a:p>
            <a:pPr marL="609600" indent="-609600" eaLnBrk="1" hangingPunct="1">
              <a:spcBef>
                <a:spcPct val="0"/>
              </a:spcBef>
              <a:buFont typeface="Times" pitchFamily="18" charset="0"/>
              <a:buNone/>
            </a:pPr>
            <a:r>
              <a:rPr lang="en-US" smtClean="0"/>
              <a:t>Like many disturbed scrub and grass land communities in southern California, the bayview slope at the time we began our restoration efforts was heavily invaded by exotic mustard species, primarily shortpod and field mustard.</a:t>
            </a:r>
          </a:p>
          <a:p>
            <a:pPr marL="609600" indent="-609600" eaLnBrk="1" hangingPunct="1">
              <a:spcBef>
                <a:spcPct val="0"/>
              </a:spcBef>
              <a:buFont typeface="Times" pitchFamily="18" charset="0"/>
              <a:buNone/>
            </a:pPr>
            <a:endParaRPr lang="en-US" smtClean="0"/>
          </a:p>
          <a:p>
            <a:pPr marL="609600" indent="-609600" eaLnBrk="1" hangingPunct="1">
              <a:spcBef>
                <a:spcPct val="0"/>
              </a:spcBef>
              <a:buFont typeface="Times" pitchFamily="18" charset="0"/>
              <a:buNone/>
            </a:pPr>
            <a:r>
              <a:rPr lang="en-US" smtClean="0"/>
              <a:t>Here is a view from the slope looking west toward the ocean.</a:t>
            </a:r>
          </a:p>
          <a:p>
            <a:pPr marL="609600" indent="-609600" eaLnBrk="1" hangingPunct="1">
              <a:spcBef>
                <a:spcPct val="0"/>
              </a:spcBef>
              <a:buFont typeface="Times" pitchFamily="18" charset="0"/>
              <a:buNone/>
            </a:pPr>
            <a:endParaRPr lang="en-US" smtClean="0"/>
          </a:p>
          <a:p>
            <a:pPr marL="609600" indent="-609600"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a:noFill/>
          <a:ln/>
        </p:spPr>
        <p:txBody>
          <a:bodyPr/>
          <a:lstStyle/>
          <a:p>
            <a:pPr eaLnBrk="1" hangingPunct="1">
              <a:spcBef>
                <a:spcPct val="0"/>
              </a:spcBef>
              <a:buFont typeface="Times" pitchFamily="18" charset="0"/>
              <a:buNone/>
            </a:pPr>
            <a:r>
              <a:rPr lang="en-US" smtClean="0"/>
              <a:t>As any of you know, the establishment and spread of mustard species pose significant threat to CSS ecosystems. </a:t>
            </a:r>
          </a:p>
          <a:p>
            <a:pPr eaLnBrk="1" hangingPunct="1">
              <a:spcBef>
                <a:spcPct val="0"/>
              </a:spcBef>
              <a:buFont typeface="Times" pitchFamily="18" charset="0"/>
              <a:buNone/>
            </a:pPr>
            <a:r>
              <a:rPr lang="en-US" smtClean="0">
                <a:cs typeface="Arial" charset="0"/>
              </a:rPr>
              <a:t>Mustard often outcompetes natives for resources like water and light.  So dense stands of mustard can alter the structure and composition of coastal sage scrub (CSS)</a:t>
            </a:r>
          </a:p>
          <a:p>
            <a:pPr eaLnBrk="1" hangingPunct="1">
              <a:spcBef>
                <a:spcPct val="0"/>
              </a:spcBef>
              <a:buFont typeface="Times" pitchFamily="18" charset="0"/>
              <a:buNone/>
            </a:pPr>
            <a:r>
              <a:rPr lang="en-US" smtClean="0">
                <a:cs typeface="Arial" charset="0"/>
              </a:rPr>
              <a:t>Unlike most of our natives, mustards are non-mycorrhizal and release chemicals into the soil that suppress mycorrhizal growth thereby disrupting native fungal communities on which many CSS plant species depend.</a:t>
            </a:r>
          </a:p>
          <a:p>
            <a:pPr eaLnBrk="1" hangingPunct="1">
              <a:spcBef>
                <a:spcPct val="0"/>
              </a:spcBef>
            </a:pPr>
            <a:endParaRPr lang="en-US" smtClean="0">
              <a:cs typeface="Arial" charset="0"/>
            </a:endParaRPr>
          </a:p>
          <a:p>
            <a:pPr eaLnBrk="1" hangingPunct="1">
              <a:spcBef>
                <a:spcPct val="0"/>
              </a:spcBef>
            </a:pPr>
            <a:r>
              <a:rPr lang="en-US" smtClean="0">
                <a:cs typeface="Arial" charset="0"/>
              </a:rPr>
              <a:t>For these reasons, mustard removal is a major—if not the most time intensive-part of our restoration efforts.  </a:t>
            </a:r>
            <a:r>
              <a:rPr lang="en-US" smtClean="0"/>
              <a:t>And when you spend a lot of time pulling mustard in a field covered in it, you wonder whether your are having any impact on the local population/stand and whether you would be more effective removing it some other way.  It might be faster to mow or herbicide large stands, but could that have detrimental effects on the native plant species were hoping to increase or alter the soil environment in ways that might feedback negatively on our restoration efforts.</a:t>
            </a:r>
          </a:p>
          <a:p>
            <a:pPr eaLnBrk="1" hangingPunct="1">
              <a:spcBef>
                <a:spcPct val="0"/>
              </a:spcBef>
            </a:pPr>
            <a:endParaRPr lang="en-US" smtClean="0"/>
          </a:p>
          <a:p>
            <a:pPr eaLnBrk="1" hangingPunct="1">
              <a:spcBef>
                <a:spcPct val="0"/>
              </a:spcBef>
              <a:buFont typeface="Times" pitchFamily="18" charset="0"/>
              <a:buNone/>
            </a:pPr>
            <a:r>
              <a:rPr lang="en-US" smtClean="0"/>
              <a:t>This led us to the idea of setting up a simple experiment to compare the effectiveness of commonly employed methods of mustard removal on several restoration-relevant parameters.</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pPr marL="228600" indent="-228600" eaLnBrk="1" hangingPunct="1">
              <a:spcBef>
                <a:spcPct val="0"/>
              </a:spcBef>
            </a:pPr>
            <a:r>
              <a:rPr lang="en-US" sz="1000" smtClean="0"/>
              <a:t>In 2009 we applied for and received additional research funding from the Newport Bay Conservancy to establish the following </a:t>
            </a:r>
            <a:r>
              <a:rPr lang="en-US" sz="1000" i="1" smtClean="0"/>
              <a:t>Brassica </a:t>
            </a:r>
            <a:r>
              <a:rPr lang="en-US" sz="1000" smtClean="0"/>
              <a:t>removal experiment. </a:t>
            </a:r>
          </a:p>
          <a:p>
            <a:pPr marL="228600" indent="-228600"/>
            <a:r>
              <a:rPr lang="en-US" sz="1000" smtClean="0"/>
              <a:t>In March 2009 we established 16, 1x1 m experimental plots across a 3 acre area of the slope.  We then randomly assigned each plot to one of three commonly used weed abatement treatments:</a:t>
            </a:r>
          </a:p>
          <a:p>
            <a:pPr marL="228600" indent="-228600"/>
            <a:endParaRPr lang="en-US" sz="1000" smtClean="0"/>
          </a:p>
          <a:p>
            <a:pPr marL="228600" indent="-228600">
              <a:buFontTx/>
              <a:buAutoNum type="arabicPeriod"/>
            </a:pPr>
            <a:r>
              <a:rPr lang="en-US" sz="1000" smtClean="0"/>
              <a:t>Herbicide application (2% glyphosate solution)</a:t>
            </a:r>
          </a:p>
          <a:p>
            <a:pPr marL="228600" indent="-228600">
              <a:buFontTx/>
              <a:buAutoNum type="arabicPeriod"/>
            </a:pPr>
            <a:r>
              <a:rPr lang="en-US" sz="1000" smtClean="0"/>
              <a:t>Mowing with a gas-powered string-trimmer (Figure 2)</a:t>
            </a:r>
            <a:r>
              <a:rPr lang="en-US" sz="1000" i="1" smtClean="0"/>
              <a:t>.</a:t>
            </a:r>
          </a:p>
          <a:p>
            <a:pPr marL="228600" indent="-228600">
              <a:buFontTx/>
              <a:buAutoNum type="arabicPeriod"/>
            </a:pPr>
            <a:r>
              <a:rPr lang="en-US" sz="1000" smtClean="0"/>
              <a:t>Hand-weeding of mustard only, which was the removal method we were using on site</a:t>
            </a:r>
          </a:p>
          <a:p>
            <a:pPr marL="228600" indent="-228600">
              <a:buFontTx/>
              <a:buAutoNum type="arabicPeriod"/>
            </a:pPr>
            <a:r>
              <a:rPr lang="en-US" sz="1000" smtClean="0"/>
              <a:t>Negative control where we did nothing</a:t>
            </a:r>
          </a:p>
          <a:p>
            <a:pPr marL="228600" indent="-228600"/>
            <a:endParaRPr lang="en-US" sz="1000" smtClean="0"/>
          </a:p>
          <a:p>
            <a:pPr marL="228600" indent="-228600"/>
            <a:r>
              <a:rPr lang="en-US" sz="1000" smtClean="0"/>
              <a:t>Treatments were applied in March 2009 and again in early December 2009. We then reapplied the treatment the following December</a:t>
            </a:r>
          </a:p>
          <a:p>
            <a:pPr marL="228600" indent="-228600"/>
            <a:endParaRPr lang="en-US" sz="1000" smtClean="0"/>
          </a:p>
          <a:p>
            <a:pPr marL="228600" indent="-228600"/>
            <a:r>
              <a:rPr lang="en-US" sz="1000" smtClean="0"/>
              <a:t>In March 2010, 2011, and 2012, during peak growing season, we measured the percent cover of all plant species within plots.</a:t>
            </a:r>
          </a:p>
          <a:p>
            <a:pPr marL="228600" indent="-228600"/>
            <a:r>
              <a:rPr lang="en-US" sz="1000" smtClean="0"/>
              <a:t>Additionally, two soil samples from each plot were collected to estimate the density of fungal hyphae in soil (including mycorrhizal and saprotrophic fungi). The hyphae were extracted from five grams of soil, stained and quantified by grid-line intersect microscopy (2). </a:t>
            </a:r>
          </a:p>
          <a:p>
            <a:pPr marL="228600" indent="-228600"/>
            <a:endParaRPr lang="en-US" sz="1000" smtClean="0"/>
          </a:p>
          <a:p>
            <a:pPr marL="228600" indent="-228600"/>
            <a:r>
              <a:rPr lang="en-US" sz="1000" smtClean="0"/>
              <a:t>Extra</a:t>
            </a:r>
          </a:p>
          <a:p>
            <a:pPr marL="228600" indent="-228600" eaLnBrk="1" hangingPunct="1">
              <a:spcBef>
                <a:spcPct val="0"/>
              </a:spcBef>
            </a:pPr>
            <a:r>
              <a:rPr lang="en-US" sz="1000" smtClean="0"/>
              <a:t>to assess the efficacy of three </a:t>
            </a:r>
            <a:r>
              <a:rPr lang="en-US" sz="1000" i="1" smtClean="0"/>
              <a:t>Brassica</a:t>
            </a:r>
            <a:r>
              <a:rPr lang="en-US" sz="1000" smtClean="0"/>
              <a:t> removal methods and their effects eliminating </a:t>
            </a:r>
            <a:r>
              <a:rPr lang="en-US" sz="1000" i="1" smtClean="0"/>
              <a:t>Brassica</a:t>
            </a:r>
            <a:r>
              <a:rPr lang="en-US" sz="1000" smtClean="0"/>
              <a:t> but also on native species richness and on the fungal communities.</a:t>
            </a:r>
          </a:p>
          <a:p>
            <a:pPr marL="228600" indent="-228600"/>
            <a:endParaRPr lang="en-US" sz="1000" smtClean="0"/>
          </a:p>
        </p:txBody>
      </p:sp>
      <p:sp>
        <p:nvSpPr>
          <p:cNvPr id="27651" name="Slide Number Placeholder 3"/>
          <p:cNvSpPr>
            <a:spLocks noGrp="1"/>
          </p:cNvSpPr>
          <p:nvPr>
            <p:ph type="sldNum" sz="quarter" idx="5"/>
          </p:nvPr>
        </p:nvSpPr>
        <p:spPr>
          <a:noFill/>
        </p:spPr>
        <p:txBody>
          <a:bodyPr/>
          <a:lstStyle/>
          <a:p>
            <a:fld id="{AEF226E3-6C23-4423-B867-F8963061DF1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a:noFill/>
          <a:ln/>
        </p:spPr>
        <p:txBody>
          <a:bodyPr/>
          <a:lstStyle/>
          <a:p>
            <a:pPr eaLnBrk="1" hangingPunct="1">
              <a:spcBef>
                <a:spcPct val="0"/>
              </a:spcBef>
              <a:buFont typeface="Times" pitchFamily="18" charset="0"/>
              <a:buNone/>
            </a:pPr>
            <a:r>
              <a:rPr lang="en-US" smtClean="0"/>
              <a:t>This experimental design allowed up to addrerss the following questions</a:t>
            </a:r>
          </a:p>
          <a:p>
            <a:pPr eaLnBrk="1" hangingPunct="1">
              <a:spcBef>
                <a:spcPct val="0"/>
              </a:spcBef>
              <a:buFont typeface="Times" pitchFamily="18" charset="0"/>
              <a:buNone/>
            </a:pPr>
            <a:endParaRPr lang="en-US" smtClean="0"/>
          </a:p>
          <a:p>
            <a:pPr eaLnBrk="1" hangingPunct="1">
              <a:spcBef>
                <a:spcPct val="0"/>
              </a:spcBef>
              <a:buFont typeface="Times" pitchFamily="18" charset="0"/>
              <a:buNone/>
            </a:pPr>
            <a:endParaRPr lang="en-US" smtClean="0"/>
          </a:p>
          <a:p>
            <a:pPr eaLnBrk="1" hangingPunct="1">
              <a:spcBef>
                <a:spcPct val="0"/>
              </a:spcBef>
              <a:buFont typeface="Times" pitchFamily="18" charset="0"/>
              <a:buNone/>
            </a:pPr>
            <a:r>
              <a:rPr lang="en-US" smtClean="0"/>
              <a:t> </a:t>
            </a:r>
          </a:p>
          <a:p>
            <a:pPr eaLnBrk="1" hangingPunct="1">
              <a:spcBef>
                <a:spcPct val="0"/>
              </a:spcBef>
              <a:buFont typeface="Times" pitchFamily="18" charset="0"/>
              <a:buNone/>
            </a:pPr>
            <a:endParaRPr lang="en-US" smtClean="0"/>
          </a:p>
          <a:p>
            <a:pPr eaLnBrk="1" hangingPunct="1">
              <a:spcBef>
                <a:spcPct val="0"/>
              </a:spcBef>
              <a:buFont typeface="Times" pitchFamily="18" charset="0"/>
              <a:buNone/>
            </a:pPr>
            <a:endParaRPr lang="en-US" smtClean="0"/>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a:noFill/>
          <a:ln/>
        </p:spPr>
        <p:txBody>
          <a:bodyPr/>
          <a:lstStyle/>
          <a:p>
            <a:pPr>
              <a:lnSpc>
                <a:spcPct val="80000"/>
              </a:lnSpc>
            </a:pPr>
            <a:r>
              <a:rPr lang="en-US" sz="900" smtClean="0"/>
              <a:t>First, I’m going to show you the effect of the mustard removal treatments on overall native, mustard, and exotic plant cover.  We’ve measured this over the last 3 years, starting at the end of March of 2010.  This the first of 3 slides that look like this so I’ll walk you through this one first more carefully.</a:t>
            </a:r>
          </a:p>
          <a:p>
            <a:pPr>
              <a:lnSpc>
                <a:spcPct val="80000"/>
              </a:lnSpc>
            </a:pPr>
            <a:endParaRPr lang="en-US" sz="900" smtClean="0"/>
          </a:p>
          <a:p>
            <a:pPr>
              <a:lnSpc>
                <a:spcPct val="80000"/>
              </a:lnSpc>
            </a:pPr>
            <a:r>
              <a:rPr lang="en-US" sz="900" smtClean="0"/>
              <a:t>On the X axis are the three mustard removal treatment and the control. On the Y axis is percent cover</a:t>
            </a:r>
          </a:p>
          <a:p>
            <a:pPr>
              <a:lnSpc>
                <a:spcPct val="80000"/>
              </a:lnSpc>
            </a:pPr>
            <a:r>
              <a:rPr lang="en-US" sz="900" smtClean="0"/>
              <a:t>The colored bars represent the average percent cover of native plants in green, mustard in yellow, and all other exotics in red</a:t>
            </a:r>
          </a:p>
          <a:p>
            <a:pPr>
              <a:lnSpc>
                <a:spcPct val="80000"/>
              </a:lnSpc>
            </a:pPr>
            <a:r>
              <a:rPr lang="en-US" sz="900" smtClean="0"/>
              <a:t>Error bars represent standard errors</a:t>
            </a:r>
          </a:p>
          <a:p>
            <a:pPr>
              <a:lnSpc>
                <a:spcPct val="80000"/>
              </a:lnSpc>
            </a:pPr>
            <a:r>
              <a:rPr lang="en-US" sz="900" smtClean="0"/>
              <a:t>Letters indicate whether a given cover type significantly differ among the treatments.  For example, native cover (in green) was significantly greater in hand-weeded plots than herbicide or control plots because the letters differ but does not differ from mowing (they share the letter A).</a:t>
            </a:r>
          </a:p>
          <a:p>
            <a:pPr>
              <a:lnSpc>
                <a:spcPct val="80000"/>
              </a:lnSpc>
            </a:pPr>
            <a:endParaRPr lang="en-US" sz="900" smtClean="0"/>
          </a:p>
          <a:p>
            <a:pPr>
              <a:lnSpc>
                <a:spcPct val="80000"/>
              </a:lnSpc>
            </a:pPr>
            <a:r>
              <a:rPr lang="en-US" sz="900" smtClean="0"/>
              <a:t>Looking at each treatment separately:</a:t>
            </a:r>
          </a:p>
          <a:p>
            <a:pPr>
              <a:lnSpc>
                <a:spcPct val="80000"/>
              </a:lnSpc>
            </a:pPr>
            <a:endParaRPr lang="en-US" sz="900" smtClean="0"/>
          </a:p>
          <a:p>
            <a:pPr>
              <a:lnSpc>
                <a:spcPct val="80000"/>
              </a:lnSpc>
            </a:pPr>
            <a:r>
              <a:rPr lang="en-US" sz="900" b="1" smtClean="0"/>
              <a:t>Herbicide: </a:t>
            </a:r>
            <a:r>
              <a:rPr lang="en-US" sz="900" smtClean="0"/>
              <a:t>Herbicide reduced all plant cover, leaving a small amount of exotic cover</a:t>
            </a:r>
          </a:p>
          <a:p>
            <a:pPr>
              <a:lnSpc>
                <a:spcPct val="80000"/>
              </a:lnSpc>
            </a:pPr>
            <a:r>
              <a:rPr lang="en-US" sz="900" smtClean="0"/>
              <a:t> </a:t>
            </a:r>
            <a:endParaRPr lang="en-US" sz="900" b="1" smtClean="0"/>
          </a:p>
          <a:p>
            <a:pPr>
              <a:lnSpc>
                <a:spcPct val="80000"/>
              </a:lnSpc>
            </a:pPr>
            <a:r>
              <a:rPr lang="en-US" sz="900" b="1" smtClean="0"/>
              <a:t>Mowing: </a:t>
            </a:r>
            <a:r>
              <a:rPr lang="en-US" sz="900" smtClean="0"/>
              <a:t>Mowing did not significantly affect the amount of native cover or amount of exotic plant cover, including mustard.</a:t>
            </a:r>
          </a:p>
          <a:p>
            <a:pPr>
              <a:lnSpc>
                <a:spcPct val="80000"/>
              </a:lnSpc>
            </a:pPr>
            <a:r>
              <a:rPr lang="en-US" sz="900" smtClean="0"/>
              <a:t> </a:t>
            </a:r>
            <a:endParaRPr lang="en-US" sz="900" b="1" smtClean="0"/>
          </a:p>
          <a:p>
            <a:pPr>
              <a:lnSpc>
                <a:spcPct val="80000"/>
              </a:lnSpc>
            </a:pPr>
            <a:r>
              <a:rPr lang="en-US" sz="900" b="1" smtClean="0"/>
              <a:t>Hand-weeding: </a:t>
            </a:r>
            <a:r>
              <a:rPr lang="en-US" sz="900" smtClean="0"/>
              <a:t>Hand-weeding successfully reduced mustard cover and increased native plant cover relative to controls</a:t>
            </a:r>
          </a:p>
          <a:p>
            <a:pPr>
              <a:lnSpc>
                <a:spcPct val="80000"/>
              </a:lnSpc>
            </a:pPr>
            <a:endParaRPr lang="en-US" sz="900" smtClean="0"/>
          </a:p>
          <a:p>
            <a:pPr>
              <a:lnSpc>
                <a:spcPct val="80000"/>
              </a:lnSpc>
            </a:pPr>
            <a:r>
              <a:rPr lang="en-US" sz="900" b="1" smtClean="0"/>
              <a:t>Main point: </a:t>
            </a:r>
            <a:r>
              <a:rPr lang="en-US" sz="900" smtClean="0"/>
              <a:t>Suggests that if you remove mustard, the space is filled primarily by native species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CC668A-ECFB-4CF0-A913-251EEDEC1D1F}" type="datetimeFigureOut">
              <a:rPr lang="en-US"/>
              <a:pPr>
                <a:defRPr/>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D3CE2C-51D8-4C44-84F0-98F0BFCAD3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E3F336-BDA1-424B-B3B5-EFC5C8BC5987}" type="datetimeFigureOut">
              <a:rPr lang="en-US"/>
              <a:pPr>
                <a:defRPr/>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4C8AB0-1E9D-46D0-A29E-725976ACE8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35D631-5286-444A-BF21-058C8CFD7B5D}" type="datetimeFigureOut">
              <a:rPr lang="en-US"/>
              <a:pPr>
                <a:defRPr/>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8F642E-67B4-4280-8DE8-7EA3C0E2A9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7918A5-16A1-4B99-91B3-B5249D55EDA8}" type="datetimeFigureOut">
              <a:rPr lang="en-US"/>
              <a:pPr>
                <a:defRPr/>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0C912B-EFF0-4426-B337-6FB0AC723A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42035D-03A7-4D85-B807-55F4FA830D05}" type="datetimeFigureOut">
              <a:rPr lang="en-US"/>
              <a:pPr>
                <a:defRPr/>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9BA621-39AD-4119-9C0A-D9F75408D7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C03C07-CBAB-4E2A-8F4B-1750F0CECAC7}" type="datetimeFigureOut">
              <a:rPr lang="en-US"/>
              <a:pPr>
                <a:defRPr/>
              </a:pPr>
              <a:t>2/7/12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D9AD74-EABE-4FA0-B848-942D8930E0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E16B91-101C-43F8-A72F-AC9153D91AD9}" type="datetimeFigureOut">
              <a:rPr lang="en-US"/>
              <a:pPr>
                <a:defRPr/>
              </a:pPr>
              <a:t>2/7/12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1EF66C-C985-4D73-8FD6-BB707D3D68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697FA3-7F34-474C-B65B-DD4B06CD7569}" type="datetimeFigureOut">
              <a:rPr lang="en-US"/>
              <a:pPr>
                <a:defRPr/>
              </a:pPr>
              <a:t>2/7/12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904B39-CF37-40D4-A209-123E1EC328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9C68F2-7477-44F4-BF2B-644C04B2DFBD}" type="datetimeFigureOut">
              <a:rPr lang="en-US"/>
              <a:pPr>
                <a:defRPr/>
              </a:pPr>
              <a:t>2/7/12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4D2D73-D083-4A57-8D38-22438387E7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794719-F21B-421A-9751-1CEEB980CA8A}" type="datetimeFigureOut">
              <a:rPr lang="en-US"/>
              <a:pPr>
                <a:defRPr/>
              </a:pPr>
              <a:t>2/7/12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EB0BF5-FA7B-4B33-A68D-37BD6846FE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39121F-98DB-4F68-B5E0-53FA52CCB6E6}" type="datetimeFigureOut">
              <a:rPr lang="en-US"/>
              <a:pPr>
                <a:defRPr/>
              </a:pPr>
              <a:t>2/7/12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BAF443-7065-465A-A27D-0180A52045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A685D92-886E-47F0-99BF-6383F1AED53E}" type="datetimeFigureOut">
              <a:rPr lang="en-US"/>
              <a:pPr>
                <a:defRPr/>
              </a:pPr>
              <a:t>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E930773-59AD-468C-A5CF-3BFD4D8025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Brassic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4338" name="Title 1"/>
          <p:cNvSpPr>
            <a:spLocks noGrp="1"/>
          </p:cNvSpPr>
          <p:nvPr>
            <p:ph type="ctrTitle"/>
          </p:nvPr>
        </p:nvSpPr>
        <p:spPr>
          <a:xfrm>
            <a:off x="431800" y="0"/>
            <a:ext cx="8026400" cy="1470025"/>
          </a:xfrm>
        </p:spPr>
        <p:txBody>
          <a:bodyPr/>
          <a:lstStyle/>
          <a:p>
            <a:pPr eaLnBrk="1" hangingPunct="1"/>
            <a:r>
              <a:rPr lang="en-US" sz="3600" smtClean="0"/>
              <a:t>Plant and fungal community responses to different methods of </a:t>
            </a:r>
            <a:r>
              <a:rPr lang="en-US" sz="3600" i="1" smtClean="0"/>
              <a:t>Brassica</a:t>
            </a:r>
            <a:r>
              <a:rPr lang="en-US" sz="3600" smtClean="0"/>
              <a:t> removal</a:t>
            </a:r>
          </a:p>
        </p:txBody>
      </p:sp>
      <p:sp>
        <p:nvSpPr>
          <p:cNvPr id="14339" name="Subtitle 2"/>
          <p:cNvSpPr>
            <a:spLocks noGrp="1"/>
          </p:cNvSpPr>
          <p:nvPr>
            <p:ph type="subTitle" idx="1"/>
          </p:nvPr>
        </p:nvSpPr>
        <p:spPr>
          <a:xfrm>
            <a:off x="0" y="5676900"/>
            <a:ext cx="9144000" cy="1181100"/>
          </a:xfrm>
          <a:solidFill>
            <a:schemeClr val="tx1">
              <a:alpha val="58038"/>
            </a:schemeClr>
          </a:solidFill>
        </p:spPr>
        <p:txBody>
          <a:bodyPr/>
          <a:lstStyle/>
          <a:p>
            <a:pPr eaLnBrk="1" hangingPunct="1">
              <a:lnSpc>
                <a:spcPct val="80000"/>
              </a:lnSpc>
            </a:pPr>
            <a:r>
              <a:rPr lang="en-US" sz="2200" smtClean="0">
                <a:solidFill>
                  <a:schemeClr val="bg1"/>
                </a:solidFill>
              </a:rPr>
              <a:t>Riley T. Pratt, Stephanie N. Kivlin, Jessica D. Pratt, </a:t>
            </a:r>
          </a:p>
          <a:p>
            <a:pPr eaLnBrk="1" hangingPunct="1">
              <a:lnSpc>
                <a:spcPct val="80000"/>
              </a:lnSpc>
            </a:pPr>
            <a:r>
              <a:rPr lang="en-US" sz="2200" smtClean="0">
                <a:solidFill>
                  <a:schemeClr val="bg1"/>
                </a:solidFill>
              </a:rPr>
              <a:t>Margaret B. Royall, Jennifer M. Talbot</a:t>
            </a:r>
          </a:p>
          <a:p>
            <a:pPr eaLnBrk="1" hangingPunct="1">
              <a:lnSpc>
                <a:spcPct val="80000"/>
              </a:lnSpc>
            </a:pPr>
            <a:r>
              <a:rPr lang="en-US" sz="2200" smtClean="0">
                <a:solidFill>
                  <a:schemeClr val="bg1"/>
                </a:solidFill>
              </a:rPr>
              <a:t>Orange County Society for Conservation Biology</a:t>
            </a:r>
            <a:endParaRPr lang="en-US" sz="2200" smtClean="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descr="Slide 7"/>
          <p:cNvPicPr>
            <a:picLocks noChangeAspect="1" noChangeArrowheads="1"/>
          </p:cNvPicPr>
          <p:nvPr/>
        </p:nvPicPr>
        <p:blipFill>
          <a:blip r:embed="rId3" cstate="email">
            <a:extLst>
              <a:ext uri="{28A0092B-C50C-407E-A947-70E740481C1C}">
                <a14:useLocalDpi xmlns:a14="http://schemas.microsoft.com/office/drawing/2010/main"/>
              </a:ext>
            </a:extLst>
          </a:blip>
          <a:srcRect t="9216" b="5634"/>
          <a:stretch>
            <a:fillRect/>
          </a:stretch>
        </p:blipFill>
        <p:spPr bwMode="auto">
          <a:xfrm>
            <a:off x="241300" y="1146175"/>
            <a:ext cx="8697913" cy="5038725"/>
          </a:xfrm>
          <a:prstGeom prst="rect">
            <a:avLst/>
          </a:prstGeom>
          <a:noFill/>
          <a:ln w="9525">
            <a:noFill/>
            <a:miter lim="800000"/>
            <a:headEnd/>
            <a:tailEnd/>
          </a:ln>
        </p:spPr>
      </p:pic>
      <p:sp>
        <p:nvSpPr>
          <p:cNvPr id="32770" name="Title 1"/>
          <p:cNvSpPr>
            <a:spLocks noGrp="1"/>
          </p:cNvSpPr>
          <p:nvPr>
            <p:ph type="title"/>
          </p:nvPr>
        </p:nvSpPr>
        <p:spPr>
          <a:xfrm>
            <a:off x="698500" y="157163"/>
            <a:ext cx="7810500" cy="836612"/>
          </a:xfrm>
        </p:spPr>
        <p:txBody>
          <a:bodyPr/>
          <a:lstStyle/>
          <a:p>
            <a:pPr eaLnBrk="1" hangingPunct="1"/>
            <a:r>
              <a:rPr lang="en-US" sz="3200" smtClean="0"/>
              <a:t>Mowing &amp; handweeding ↓ </a:t>
            </a:r>
            <a:r>
              <a:rPr lang="en-US" sz="3200" i="1" smtClean="0"/>
              <a:t>Brassica </a:t>
            </a:r>
            <a:r>
              <a:rPr lang="en-US" sz="3200" smtClean="0"/>
              <a:t>and          ↑ the native </a:t>
            </a:r>
            <a:r>
              <a:rPr lang="en-US" sz="3200" i="1" smtClean="0"/>
              <a:t>Deindandra fasiculata</a:t>
            </a:r>
          </a:p>
        </p:txBody>
      </p:sp>
      <p:sp>
        <p:nvSpPr>
          <p:cNvPr id="32771" name="TextBox 3"/>
          <p:cNvSpPr txBox="1">
            <a:spLocks noChangeArrowheads="1"/>
          </p:cNvSpPr>
          <p:nvPr/>
        </p:nvSpPr>
        <p:spPr bwMode="auto">
          <a:xfrm>
            <a:off x="406400" y="6184900"/>
            <a:ext cx="3903663" cy="366713"/>
          </a:xfrm>
          <a:prstGeom prst="rect">
            <a:avLst/>
          </a:prstGeom>
          <a:noFill/>
          <a:ln w="9525">
            <a:noFill/>
            <a:miter lim="800000"/>
            <a:headEnd/>
            <a:tailEnd/>
          </a:ln>
        </p:spPr>
        <p:txBody>
          <a:bodyPr>
            <a:spAutoFit/>
          </a:bodyPr>
          <a:lstStyle/>
          <a:p>
            <a:r>
              <a:rPr lang="en-US">
                <a:latin typeface="Calibri" pitchFamily="34" charset="0"/>
              </a:rPr>
              <a:t>MRPP  T = -7.74, A=0.415, P &lt; 0.0001</a:t>
            </a:r>
          </a:p>
        </p:txBody>
      </p:sp>
      <p:sp>
        <p:nvSpPr>
          <p:cNvPr id="32772" name="Text Box 5"/>
          <p:cNvSpPr txBox="1">
            <a:spLocks noChangeArrowheads="1"/>
          </p:cNvSpPr>
          <p:nvPr/>
        </p:nvSpPr>
        <p:spPr bwMode="auto">
          <a:xfrm>
            <a:off x="1998663" y="5668963"/>
            <a:ext cx="3881437" cy="336550"/>
          </a:xfrm>
          <a:prstGeom prst="rect">
            <a:avLst/>
          </a:prstGeom>
          <a:solidFill>
            <a:schemeClr val="bg1"/>
          </a:solidFill>
          <a:ln w="9525">
            <a:noFill/>
            <a:miter lim="800000"/>
            <a:headEnd/>
            <a:tailEnd/>
          </a:ln>
        </p:spPr>
        <p:txBody>
          <a:bodyPr>
            <a:spAutoFit/>
          </a:bodyPr>
          <a:lstStyle/>
          <a:p>
            <a:pPr algn="ctr">
              <a:spcBef>
                <a:spcPct val="50000"/>
              </a:spcBef>
            </a:pPr>
            <a:r>
              <a:rPr lang="en-US" sz="1600" b="1"/>
              <a:t>Removal Treatments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Slide 6"/>
          <p:cNvPicPr>
            <a:picLocks noChangeAspect="1" noChangeArrowheads="1"/>
          </p:cNvPicPr>
          <p:nvPr/>
        </p:nvPicPr>
        <p:blipFill>
          <a:blip r:embed="rId3" cstate="email">
            <a:extLst>
              <a:ext uri="{28A0092B-C50C-407E-A947-70E740481C1C}">
                <a14:useLocalDpi xmlns:a14="http://schemas.microsoft.com/office/drawing/2010/main"/>
              </a:ext>
            </a:extLst>
          </a:blip>
          <a:srcRect t="6874" b="2095"/>
          <a:stretch>
            <a:fillRect/>
          </a:stretch>
        </p:blipFill>
        <p:spPr bwMode="auto">
          <a:xfrm>
            <a:off x="704850" y="1023938"/>
            <a:ext cx="7745413" cy="5172075"/>
          </a:xfrm>
          <a:prstGeom prst="rect">
            <a:avLst/>
          </a:prstGeom>
          <a:noFill/>
          <a:ln w="9525">
            <a:noFill/>
            <a:miter lim="800000"/>
            <a:headEnd/>
            <a:tailEnd/>
          </a:ln>
        </p:spPr>
      </p:pic>
      <p:sp>
        <p:nvSpPr>
          <p:cNvPr id="34818" name="TextBox 3"/>
          <p:cNvSpPr txBox="1">
            <a:spLocks noChangeArrowheads="1"/>
          </p:cNvSpPr>
          <p:nvPr/>
        </p:nvSpPr>
        <p:spPr bwMode="auto">
          <a:xfrm>
            <a:off x="704850" y="6196013"/>
            <a:ext cx="3378200" cy="366712"/>
          </a:xfrm>
          <a:prstGeom prst="rect">
            <a:avLst/>
          </a:prstGeom>
          <a:noFill/>
          <a:ln w="9525">
            <a:noFill/>
            <a:miter lim="800000"/>
            <a:headEnd/>
            <a:tailEnd/>
          </a:ln>
        </p:spPr>
        <p:txBody>
          <a:bodyPr>
            <a:spAutoFit/>
          </a:bodyPr>
          <a:lstStyle/>
          <a:p>
            <a:r>
              <a:rPr lang="en-US">
                <a:latin typeface="Calibri" pitchFamily="34" charset="0"/>
              </a:rPr>
              <a:t>F</a:t>
            </a:r>
            <a:r>
              <a:rPr lang="en-US" baseline="-25000">
                <a:latin typeface="Calibri" pitchFamily="34" charset="0"/>
              </a:rPr>
              <a:t>3,15</a:t>
            </a:r>
            <a:r>
              <a:rPr lang="en-US">
                <a:latin typeface="Calibri" pitchFamily="34" charset="0"/>
              </a:rPr>
              <a:t> = 3.343, P = 0.038</a:t>
            </a:r>
          </a:p>
        </p:txBody>
      </p:sp>
      <p:sp>
        <p:nvSpPr>
          <p:cNvPr id="34819" name="Title 11"/>
          <p:cNvSpPr>
            <a:spLocks noGrp="1"/>
          </p:cNvSpPr>
          <p:nvPr>
            <p:ph type="title"/>
          </p:nvPr>
        </p:nvSpPr>
        <p:spPr>
          <a:xfrm>
            <a:off x="457200" y="285750"/>
            <a:ext cx="8229600" cy="609600"/>
          </a:xfrm>
        </p:spPr>
        <p:txBody>
          <a:bodyPr/>
          <a:lstStyle/>
          <a:p>
            <a:pPr eaLnBrk="1" hangingPunct="1"/>
            <a:r>
              <a:rPr lang="en-US" sz="3200" i="1" smtClean="0"/>
              <a:t>Brassica</a:t>
            </a:r>
            <a:r>
              <a:rPr lang="en-US" sz="3200" smtClean="0"/>
              <a:t> removal increases fungal biomass</a:t>
            </a:r>
          </a:p>
        </p:txBody>
      </p:sp>
      <p:sp>
        <p:nvSpPr>
          <p:cNvPr id="34820" name="Text Box 5"/>
          <p:cNvSpPr txBox="1">
            <a:spLocks noChangeArrowheads="1"/>
          </p:cNvSpPr>
          <p:nvPr/>
        </p:nvSpPr>
        <p:spPr bwMode="auto">
          <a:xfrm>
            <a:off x="2882900" y="5859463"/>
            <a:ext cx="4406900" cy="336550"/>
          </a:xfrm>
          <a:prstGeom prst="rect">
            <a:avLst/>
          </a:prstGeom>
          <a:solidFill>
            <a:schemeClr val="bg1"/>
          </a:solidFill>
          <a:ln w="9525">
            <a:noFill/>
            <a:miter lim="800000"/>
            <a:headEnd/>
            <a:tailEnd/>
          </a:ln>
        </p:spPr>
        <p:txBody>
          <a:bodyPr>
            <a:spAutoFit/>
          </a:bodyPr>
          <a:lstStyle/>
          <a:p>
            <a:pPr algn="ctr">
              <a:spcBef>
                <a:spcPct val="50000"/>
              </a:spcBef>
            </a:pPr>
            <a:r>
              <a:rPr lang="en-US" sz="1600" b="1"/>
              <a:t>Removal Treatments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457200" y="274638"/>
            <a:ext cx="8229600" cy="798512"/>
          </a:xfrm>
        </p:spPr>
        <p:txBody>
          <a:bodyPr/>
          <a:lstStyle/>
          <a:p>
            <a:pPr eaLnBrk="1" hangingPunct="1"/>
            <a:r>
              <a:rPr lang="en-US" sz="2800" smtClean="0"/>
              <a:t>March 2011: Handweeding suppresses </a:t>
            </a:r>
            <a:r>
              <a:rPr lang="en-US" sz="2800" i="1" smtClean="0"/>
              <a:t>Brassica</a:t>
            </a:r>
            <a:r>
              <a:rPr lang="en-US" sz="2800" smtClean="0"/>
              <a:t> and promotes native plant cover more than controls</a:t>
            </a:r>
            <a:r>
              <a:rPr lang="en-US" sz="2000" smtClean="0"/>
              <a:t> </a:t>
            </a:r>
          </a:p>
        </p:txBody>
      </p:sp>
      <p:sp>
        <p:nvSpPr>
          <p:cNvPr id="36866" name="TextBox 3"/>
          <p:cNvSpPr txBox="1">
            <a:spLocks noChangeArrowheads="1"/>
          </p:cNvSpPr>
          <p:nvPr/>
        </p:nvSpPr>
        <p:spPr bwMode="auto">
          <a:xfrm>
            <a:off x="457200" y="6019800"/>
            <a:ext cx="8686800" cy="641350"/>
          </a:xfrm>
          <a:prstGeom prst="rect">
            <a:avLst/>
          </a:prstGeom>
          <a:noFill/>
          <a:ln w="9525">
            <a:noFill/>
            <a:miter lim="800000"/>
            <a:headEnd/>
            <a:tailEnd/>
          </a:ln>
        </p:spPr>
        <p:txBody>
          <a:bodyPr>
            <a:spAutoFit/>
          </a:bodyPr>
          <a:lstStyle/>
          <a:p>
            <a:r>
              <a:rPr lang="en-US">
                <a:latin typeface="Calibri" pitchFamily="34" charset="0"/>
              </a:rPr>
              <a:t>Native cover: F</a:t>
            </a:r>
            <a:r>
              <a:rPr lang="en-US" baseline="-25000">
                <a:latin typeface="Calibri" pitchFamily="34" charset="0"/>
              </a:rPr>
              <a:t>3,15</a:t>
            </a:r>
            <a:r>
              <a:rPr lang="en-US">
                <a:latin typeface="Calibri" pitchFamily="34" charset="0"/>
              </a:rPr>
              <a:t> = 0.8, P=0.511; </a:t>
            </a:r>
            <a:r>
              <a:rPr lang="en-US" i="1">
                <a:latin typeface="Calibri" pitchFamily="34" charset="0"/>
              </a:rPr>
              <a:t>Brassica </a:t>
            </a:r>
            <a:r>
              <a:rPr lang="en-US">
                <a:latin typeface="Calibri" pitchFamily="34" charset="0"/>
              </a:rPr>
              <a:t>cover</a:t>
            </a:r>
            <a:r>
              <a:rPr lang="en-US" i="1">
                <a:latin typeface="Calibri" pitchFamily="34" charset="0"/>
              </a:rPr>
              <a:t> :</a:t>
            </a:r>
            <a:r>
              <a:rPr lang="en-US">
                <a:latin typeface="Calibri" pitchFamily="34" charset="0"/>
              </a:rPr>
              <a:t> F</a:t>
            </a:r>
            <a:r>
              <a:rPr lang="en-US" baseline="-25000">
                <a:latin typeface="Calibri" pitchFamily="34" charset="0"/>
              </a:rPr>
              <a:t>3,15</a:t>
            </a:r>
            <a:r>
              <a:rPr lang="en-US">
                <a:latin typeface="Calibri" pitchFamily="34" charset="0"/>
              </a:rPr>
              <a:t> = 2.22, P = 0.138; </a:t>
            </a:r>
          </a:p>
          <a:p>
            <a:r>
              <a:rPr lang="en-US">
                <a:latin typeface="Calibri" pitchFamily="34" charset="0"/>
              </a:rPr>
              <a:t>Non-Brassica exotic cover: F</a:t>
            </a:r>
            <a:r>
              <a:rPr lang="en-US" baseline="-25000">
                <a:latin typeface="Calibri" pitchFamily="34" charset="0"/>
              </a:rPr>
              <a:t>3,15 </a:t>
            </a:r>
            <a:r>
              <a:rPr lang="en-US">
                <a:latin typeface="Calibri" pitchFamily="34" charset="0"/>
              </a:rPr>
              <a:t>= 4.29, P =0.028</a:t>
            </a:r>
          </a:p>
        </p:txBody>
      </p:sp>
      <p:grpSp>
        <p:nvGrpSpPr>
          <p:cNvPr id="36867" name="Group 6"/>
          <p:cNvGrpSpPr>
            <a:grpSpLocks/>
          </p:cNvGrpSpPr>
          <p:nvPr/>
        </p:nvGrpSpPr>
        <p:grpSpPr bwMode="auto">
          <a:xfrm>
            <a:off x="457200" y="1190625"/>
            <a:ext cx="8229600" cy="4829175"/>
            <a:chOff x="288" y="750"/>
            <a:chExt cx="5184" cy="3042"/>
          </a:xfrm>
        </p:grpSpPr>
        <p:pic>
          <p:nvPicPr>
            <p:cNvPr id="36868" name="Picture 5" descr="Slide4"/>
            <p:cNvPicPr>
              <a:picLocks noChangeAspect="1" noChangeArrowheads="1"/>
            </p:cNvPicPr>
            <p:nvPr/>
          </p:nvPicPr>
          <p:blipFill>
            <a:blip r:embed="rId3" cstate="email">
              <a:extLst>
                <a:ext uri="{28A0092B-C50C-407E-A947-70E740481C1C}">
                  <a14:useLocalDpi xmlns:a14="http://schemas.microsoft.com/office/drawing/2010/main"/>
                </a:ext>
              </a:extLst>
            </a:blip>
            <a:srcRect t="11974" b="8331"/>
            <a:stretch>
              <a:fillRect/>
            </a:stretch>
          </p:blipFill>
          <p:spPr bwMode="auto">
            <a:xfrm>
              <a:off x="288" y="750"/>
              <a:ext cx="5184" cy="3042"/>
            </a:xfrm>
            <a:prstGeom prst="rect">
              <a:avLst/>
            </a:prstGeom>
            <a:noFill/>
            <a:ln w="9525">
              <a:noFill/>
              <a:miter lim="800000"/>
              <a:headEnd/>
              <a:tailEnd/>
            </a:ln>
          </p:spPr>
        </p:pic>
        <p:sp>
          <p:nvSpPr>
            <p:cNvPr id="36869" name="Text Box 5"/>
            <p:cNvSpPr txBox="1">
              <a:spLocks noChangeArrowheads="1"/>
            </p:cNvSpPr>
            <p:nvPr/>
          </p:nvSpPr>
          <p:spPr bwMode="auto">
            <a:xfrm>
              <a:off x="1352" y="3561"/>
              <a:ext cx="2776" cy="212"/>
            </a:xfrm>
            <a:prstGeom prst="rect">
              <a:avLst/>
            </a:prstGeom>
            <a:solidFill>
              <a:schemeClr val="bg1"/>
            </a:solidFill>
            <a:ln w="9525">
              <a:noFill/>
              <a:miter lim="800000"/>
              <a:headEnd/>
              <a:tailEnd/>
            </a:ln>
          </p:spPr>
          <p:txBody>
            <a:bodyPr>
              <a:spAutoFit/>
            </a:bodyPr>
            <a:lstStyle/>
            <a:p>
              <a:pPr algn="ctr">
                <a:spcBef>
                  <a:spcPct val="50000"/>
                </a:spcBef>
              </a:pPr>
              <a:r>
                <a:rPr lang="en-US" sz="1600" b="1"/>
                <a:t>Removal Treatments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457200" y="274638"/>
            <a:ext cx="8229600" cy="798512"/>
          </a:xfrm>
        </p:spPr>
        <p:txBody>
          <a:bodyPr/>
          <a:lstStyle/>
          <a:p>
            <a:pPr eaLnBrk="1" hangingPunct="1"/>
            <a:r>
              <a:rPr lang="en-US" sz="2800" smtClean="0"/>
              <a:t>January 2012: Handweeding suppresses </a:t>
            </a:r>
            <a:r>
              <a:rPr lang="en-US" sz="2800" i="1" smtClean="0"/>
              <a:t>Brassica</a:t>
            </a:r>
            <a:r>
              <a:rPr lang="en-US" sz="2800" smtClean="0"/>
              <a:t> and promotes native plant cover more than controls</a:t>
            </a:r>
            <a:r>
              <a:rPr lang="en-US" sz="2000" smtClean="0"/>
              <a:t> </a:t>
            </a:r>
          </a:p>
        </p:txBody>
      </p:sp>
      <p:sp>
        <p:nvSpPr>
          <p:cNvPr id="38914" name="TextBox 3"/>
          <p:cNvSpPr txBox="1">
            <a:spLocks noChangeArrowheads="1"/>
          </p:cNvSpPr>
          <p:nvPr/>
        </p:nvSpPr>
        <p:spPr bwMode="auto">
          <a:xfrm>
            <a:off x="457200" y="6019800"/>
            <a:ext cx="8686800" cy="641350"/>
          </a:xfrm>
          <a:prstGeom prst="rect">
            <a:avLst/>
          </a:prstGeom>
          <a:noFill/>
          <a:ln w="9525">
            <a:noFill/>
            <a:miter lim="800000"/>
            <a:headEnd/>
            <a:tailEnd/>
          </a:ln>
        </p:spPr>
        <p:txBody>
          <a:bodyPr>
            <a:spAutoFit/>
          </a:bodyPr>
          <a:lstStyle/>
          <a:p>
            <a:r>
              <a:rPr lang="en-US">
                <a:latin typeface="Calibri" pitchFamily="34" charset="0"/>
              </a:rPr>
              <a:t>Native cover: F</a:t>
            </a:r>
            <a:r>
              <a:rPr lang="en-US" baseline="-25000">
                <a:latin typeface="Calibri" pitchFamily="34" charset="0"/>
              </a:rPr>
              <a:t>3,15</a:t>
            </a:r>
            <a:r>
              <a:rPr lang="en-US">
                <a:latin typeface="Calibri" pitchFamily="34" charset="0"/>
              </a:rPr>
              <a:t> = 0.13, P=0.9397; </a:t>
            </a:r>
            <a:r>
              <a:rPr lang="en-US" i="1">
                <a:latin typeface="Calibri" pitchFamily="34" charset="0"/>
              </a:rPr>
              <a:t>Brassica </a:t>
            </a:r>
            <a:r>
              <a:rPr lang="en-US">
                <a:latin typeface="Calibri" pitchFamily="34" charset="0"/>
              </a:rPr>
              <a:t>cover</a:t>
            </a:r>
            <a:r>
              <a:rPr lang="en-US" i="1">
                <a:latin typeface="Calibri" pitchFamily="34" charset="0"/>
              </a:rPr>
              <a:t> :</a:t>
            </a:r>
            <a:r>
              <a:rPr lang="en-US">
                <a:latin typeface="Calibri" pitchFamily="34" charset="0"/>
              </a:rPr>
              <a:t> F</a:t>
            </a:r>
            <a:r>
              <a:rPr lang="en-US" baseline="-25000">
                <a:latin typeface="Calibri" pitchFamily="34" charset="0"/>
              </a:rPr>
              <a:t>3,15</a:t>
            </a:r>
            <a:r>
              <a:rPr lang="en-US">
                <a:latin typeface="Calibri" pitchFamily="34" charset="0"/>
              </a:rPr>
              <a:t> = 7.2, P = 0.005; </a:t>
            </a:r>
          </a:p>
          <a:p>
            <a:r>
              <a:rPr lang="en-US">
                <a:latin typeface="Calibri" pitchFamily="34" charset="0"/>
              </a:rPr>
              <a:t>Non-Brassica exotic cover: F</a:t>
            </a:r>
            <a:r>
              <a:rPr lang="en-US" baseline="-25000">
                <a:latin typeface="Calibri" pitchFamily="34" charset="0"/>
              </a:rPr>
              <a:t>3,15 </a:t>
            </a:r>
            <a:r>
              <a:rPr lang="en-US">
                <a:latin typeface="Calibri" pitchFamily="34" charset="0"/>
              </a:rPr>
              <a:t>= 7.86, P =0.004</a:t>
            </a:r>
          </a:p>
        </p:txBody>
      </p:sp>
      <p:grpSp>
        <p:nvGrpSpPr>
          <p:cNvPr id="38915" name="Group 6"/>
          <p:cNvGrpSpPr>
            <a:grpSpLocks/>
          </p:cNvGrpSpPr>
          <p:nvPr/>
        </p:nvGrpSpPr>
        <p:grpSpPr bwMode="auto">
          <a:xfrm>
            <a:off x="457200" y="1190625"/>
            <a:ext cx="8229600" cy="4829175"/>
            <a:chOff x="288" y="750"/>
            <a:chExt cx="5184" cy="3042"/>
          </a:xfrm>
        </p:grpSpPr>
        <p:pic>
          <p:nvPicPr>
            <p:cNvPr id="38916" name="Picture 5" descr="Slide5"/>
            <p:cNvPicPr>
              <a:picLocks noChangeAspect="1" noChangeArrowheads="1"/>
            </p:cNvPicPr>
            <p:nvPr/>
          </p:nvPicPr>
          <p:blipFill>
            <a:blip r:embed="rId3" cstate="email">
              <a:extLst>
                <a:ext uri="{28A0092B-C50C-407E-A947-70E740481C1C}">
                  <a14:useLocalDpi xmlns:a14="http://schemas.microsoft.com/office/drawing/2010/main"/>
                </a:ext>
              </a:extLst>
            </a:blip>
            <a:srcRect t="13016" b="7642"/>
            <a:stretch>
              <a:fillRect/>
            </a:stretch>
          </p:blipFill>
          <p:spPr bwMode="auto">
            <a:xfrm>
              <a:off x="288" y="750"/>
              <a:ext cx="5184" cy="3042"/>
            </a:xfrm>
            <a:prstGeom prst="rect">
              <a:avLst/>
            </a:prstGeom>
            <a:noFill/>
            <a:ln w="9525">
              <a:noFill/>
              <a:miter lim="800000"/>
              <a:headEnd/>
              <a:tailEnd/>
            </a:ln>
          </p:spPr>
        </p:pic>
        <p:sp>
          <p:nvSpPr>
            <p:cNvPr id="38917" name="Text Box 5"/>
            <p:cNvSpPr txBox="1">
              <a:spLocks noChangeArrowheads="1"/>
            </p:cNvSpPr>
            <p:nvPr/>
          </p:nvSpPr>
          <p:spPr bwMode="auto">
            <a:xfrm>
              <a:off x="1352" y="3561"/>
              <a:ext cx="2776" cy="212"/>
            </a:xfrm>
            <a:prstGeom prst="rect">
              <a:avLst/>
            </a:prstGeom>
            <a:solidFill>
              <a:schemeClr val="bg1"/>
            </a:solidFill>
            <a:ln w="9525">
              <a:noFill/>
              <a:miter lim="800000"/>
              <a:headEnd/>
              <a:tailEnd/>
            </a:ln>
          </p:spPr>
          <p:txBody>
            <a:bodyPr>
              <a:spAutoFit/>
            </a:bodyPr>
            <a:lstStyle/>
            <a:p>
              <a:pPr algn="ctr">
                <a:spcBef>
                  <a:spcPct val="50000"/>
                </a:spcBef>
              </a:pPr>
              <a:r>
                <a:rPr lang="en-US" sz="1600" b="1"/>
                <a:t>Removal Treatments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Brassic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p:nvPr>
        </p:nvSpPr>
        <p:spPr>
          <a:xfrm>
            <a:off x="457200" y="177800"/>
            <a:ext cx="8229600" cy="701675"/>
          </a:xfrm>
        </p:spPr>
        <p:txBody>
          <a:bodyPr rtlCol="0">
            <a:normAutofit fontScale="90000"/>
          </a:bodyPr>
          <a:lstStyle/>
          <a:p>
            <a:pPr eaLnBrk="1" fontAlgn="auto" hangingPunct="1">
              <a:spcAft>
                <a:spcPts val="0"/>
              </a:spcAft>
              <a:defRPr/>
            </a:pPr>
            <a:r>
              <a:rPr lang="en-US" dirty="0" smtClean="0"/>
              <a:t>Summary</a:t>
            </a:r>
            <a:endParaRPr lang="en-US" dirty="0"/>
          </a:p>
        </p:txBody>
      </p:sp>
      <p:sp>
        <p:nvSpPr>
          <p:cNvPr id="40963" name="Content Placeholder 4"/>
          <p:cNvSpPr>
            <a:spLocks noGrp="1"/>
          </p:cNvSpPr>
          <p:nvPr>
            <p:ph idx="1"/>
          </p:nvPr>
        </p:nvSpPr>
        <p:spPr>
          <a:xfrm>
            <a:off x="177800" y="1044575"/>
            <a:ext cx="8712200" cy="5610225"/>
          </a:xfrm>
          <a:solidFill>
            <a:schemeClr val="bg1">
              <a:alpha val="45097"/>
            </a:schemeClr>
          </a:solidFill>
        </p:spPr>
        <p:txBody>
          <a:bodyPr/>
          <a:lstStyle/>
          <a:p>
            <a:pPr marL="571500" indent="-355600" eaLnBrk="1" hangingPunct="1">
              <a:buFont typeface="Arial" charset="0"/>
              <a:buNone/>
            </a:pPr>
            <a:r>
              <a:rPr lang="en-US" sz="2400" b="1" smtClean="0">
                <a:latin typeface="Arial" charset="0"/>
                <a:cs typeface="Arial" charset="0"/>
              </a:rPr>
              <a:t>Herbicide</a:t>
            </a:r>
          </a:p>
          <a:p>
            <a:pPr marL="571500" indent="-355600" algn="just" eaLnBrk="1" hangingPunct="1"/>
            <a:r>
              <a:rPr lang="en-US" sz="2400" smtClean="0">
                <a:latin typeface="Arial" charset="0"/>
                <a:cs typeface="Arial" charset="0"/>
              </a:rPr>
              <a:t>Reduced all plant cover types initially but currently has the highest cover of </a:t>
            </a:r>
            <a:r>
              <a:rPr lang="en-US" sz="2400" i="1" smtClean="0">
                <a:latin typeface="Arial" charset="0"/>
                <a:cs typeface="Arial" charset="0"/>
              </a:rPr>
              <a:t>Brassica</a:t>
            </a:r>
          </a:p>
          <a:p>
            <a:pPr marL="571500" indent="-355600" algn="just" eaLnBrk="1" hangingPunct="1"/>
            <a:r>
              <a:rPr lang="en-US" sz="2400" smtClean="0">
                <a:latin typeface="Arial" charset="0"/>
                <a:cs typeface="Arial" charset="0"/>
              </a:rPr>
              <a:t>Initially increased soil fungi compared to the control</a:t>
            </a:r>
          </a:p>
          <a:p>
            <a:pPr marL="571500" indent="-355600" algn="just" eaLnBrk="1" hangingPunct="1">
              <a:buFont typeface="Arial" charset="0"/>
              <a:buNone/>
            </a:pPr>
            <a:endParaRPr lang="en-US" sz="2400" smtClean="0">
              <a:latin typeface="Arial" charset="0"/>
              <a:cs typeface="Arial" charset="0"/>
            </a:endParaRPr>
          </a:p>
          <a:p>
            <a:pPr marL="571500" indent="-355600" algn="just" eaLnBrk="1" hangingPunct="1">
              <a:buFont typeface="Arial" charset="0"/>
              <a:buNone/>
            </a:pPr>
            <a:r>
              <a:rPr lang="en-US" sz="2400" b="1" smtClean="0">
                <a:latin typeface="Arial" charset="0"/>
                <a:cs typeface="Arial" charset="0"/>
              </a:rPr>
              <a:t>Mowing</a:t>
            </a:r>
          </a:p>
          <a:p>
            <a:pPr marL="571500" indent="-355600" algn="just" eaLnBrk="1" hangingPunct="1"/>
            <a:r>
              <a:rPr lang="en-US" sz="2400" smtClean="0">
                <a:latin typeface="Arial" charset="0"/>
                <a:cs typeface="Arial" charset="0"/>
              </a:rPr>
              <a:t>Did not affect </a:t>
            </a:r>
            <a:r>
              <a:rPr lang="en-US" sz="2400" i="1" smtClean="0">
                <a:latin typeface="Arial" charset="0"/>
                <a:cs typeface="Arial" charset="0"/>
              </a:rPr>
              <a:t>Brassica</a:t>
            </a:r>
            <a:r>
              <a:rPr lang="en-US" sz="2400" smtClean="0">
                <a:latin typeface="Arial" charset="0"/>
                <a:cs typeface="Arial" charset="0"/>
              </a:rPr>
              <a:t>, native, or exotic plant cover</a:t>
            </a:r>
          </a:p>
          <a:p>
            <a:pPr marL="571500" indent="-355600" algn="just" eaLnBrk="1" hangingPunct="1"/>
            <a:r>
              <a:rPr lang="en-US" sz="2400" smtClean="0">
                <a:latin typeface="Arial" charset="0"/>
                <a:cs typeface="Arial" charset="0"/>
              </a:rPr>
              <a:t>Resulted in the greatest initial increase of soil fungi</a:t>
            </a:r>
          </a:p>
          <a:p>
            <a:pPr marL="571500" indent="-355600" algn="just" eaLnBrk="1" hangingPunct="1">
              <a:buFont typeface="Arial" charset="0"/>
              <a:buNone/>
            </a:pPr>
            <a:endParaRPr lang="en-US" sz="2400" smtClean="0">
              <a:latin typeface="Arial" charset="0"/>
              <a:cs typeface="Arial" charset="0"/>
            </a:endParaRPr>
          </a:p>
          <a:p>
            <a:pPr marL="571500" indent="-355600" algn="just" eaLnBrk="1" hangingPunct="1">
              <a:buFont typeface="Arial" charset="0"/>
              <a:buNone/>
            </a:pPr>
            <a:r>
              <a:rPr lang="en-US" sz="2400" b="1" smtClean="0">
                <a:latin typeface="Arial" charset="0"/>
                <a:cs typeface="Arial" charset="0"/>
              </a:rPr>
              <a:t>Hand-weeding</a:t>
            </a:r>
          </a:p>
          <a:p>
            <a:pPr marL="571500" indent="-355600" algn="just" eaLnBrk="1" hangingPunct="1"/>
            <a:r>
              <a:rPr lang="en-US" sz="2400" smtClean="0">
                <a:latin typeface="Arial" charset="0"/>
                <a:cs typeface="Arial" charset="0"/>
              </a:rPr>
              <a:t>Most effectively reduced </a:t>
            </a:r>
            <a:r>
              <a:rPr lang="en-US" sz="2400" i="1" smtClean="0">
                <a:latin typeface="Arial" charset="0"/>
                <a:cs typeface="Arial" charset="0"/>
              </a:rPr>
              <a:t>Brassica</a:t>
            </a:r>
            <a:r>
              <a:rPr lang="en-US" sz="2400" smtClean="0">
                <a:latin typeface="Arial" charset="0"/>
                <a:cs typeface="Arial" charset="0"/>
              </a:rPr>
              <a:t> cover and increased native plant cover.</a:t>
            </a:r>
          </a:p>
          <a:p>
            <a:pPr marL="571500" indent="-355600" algn="just" eaLnBrk="1" hangingPunct="1"/>
            <a:r>
              <a:rPr lang="en-US" sz="2400" smtClean="0">
                <a:latin typeface="Arial" charset="0"/>
                <a:cs typeface="Arial" charset="0"/>
              </a:rPr>
              <a:t>Initially increased soil fungi compared to the control</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3600" smtClean="0"/>
              <a:t>Is hand-weeding worth the effort?</a:t>
            </a:r>
          </a:p>
        </p:txBody>
      </p:sp>
      <p:pic>
        <p:nvPicPr>
          <p:cNvPr id="43010" name="Picture 71" descr="handweedingres.JPG"/>
          <p:cNvPicPr>
            <a:picLocks noGrp="1" noChangeAspect="1"/>
          </p:cNvPicPr>
          <p:nvPr>
            <p:ph idx="1"/>
          </p:nvPr>
        </p:nvPicPr>
        <p:blipFill>
          <a:blip r:embed="rId3" cstate="email">
            <a:extLst>
              <a:ext uri="{28A0092B-C50C-407E-A947-70E740481C1C}">
                <a14:useLocalDpi xmlns:a14="http://schemas.microsoft.com/office/drawing/2010/main"/>
              </a:ext>
            </a:extLst>
          </a:blip>
          <a:srcRect l="-20248" r="-20248"/>
          <a:stretch>
            <a:fillRect/>
          </a:stretch>
        </p:blipFill>
        <p:spPr>
          <a:xfrm>
            <a:off x="190500" y="1417638"/>
            <a:ext cx="8653463" cy="48641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823913"/>
          </a:xfrm>
        </p:spPr>
        <p:txBody>
          <a:bodyPr/>
          <a:lstStyle/>
          <a:p>
            <a:pPr eaLnBrk="1" hangingPunct="1"/>
            <a:r>
              <a:rPr lang="en-US" smtClean="0"/>
              <a:t>Acknowledgements</a:t>
            </a:r>
          </a:p>
        </p:txBody>
      </p:sp>
      <p:pic>
        <p:nvPicPr>
          <p:cNvPr id="45058" name="Content Placeholder 3" descr="Picture 16.png"/>
          <p:cNvPicPr>
            <a:picLocks noGrp="1" noChangeAspect="1"/>
          </p:cNvPicPr>
          <p:nvPr>
            <p:ph idx="1"/>
          </p:nvPr>
        </p:nvPicPr>
        <p:blipFill>
          <a:blip r:embed="rId3" cstate="email">
            <a:extLst>
              <a:ext uri="{28A0092B-C50C-407E-A947-70E740481C1C}">
                <a14:useLocalDpi xmlns:a14="http://schemas.microsoft.com/office/drawing/2010/main"/>
              </a:ext>
            </a:extLst>
          </a:blip>
          <a:srcRect l="-584" r="-320"/>
          <a:stretch>
            <a:fillRect/>
          </a:stretch>
        </p:blipFill>
        <p:spPr>
          <a:xfrm>
            <a:off x="1314450" y="2513013"/>
            <a:ext cx="6516688" cy="4065587"/>
          </a:xfrm>
        </p:spPr>
      </p:pic>
      <p:sp>
        <p:nvSpPr>
          <p:cNvPr id="45059" name="TextBox 4"/>
          <p:cNvSpPr txBox="1">
            <a:spLocks noChangeArrowheads="1"/>
          </p:cNvSpPr>
          <p:nvPr/>
        </p:nvSpPr>
        <p:spPr bwMode="auto">
          <a:xfrm>
            <a:off x="209550" y="823913"/>
            <a:ext cx="8680450" cy="2014537"/>
          </a:xfrm>
          <a:prstGeom prst="rect">
            <a:avLst/>
          </a:prstGeom>
          <a:noFill/>
          <a:ln w="9525">
            <a:noFill/>
            <a:miter lim="800000"/>
            <a:headEnd/>
            <a:tailEnd/>
          </a:ln>
        </p:spPr>
        <p:txBody>
          <a:bodyPr>
            <a:spAutoFit/>
          </a:bodyPr>
          <a:lstStyle/>
          <a:p>
            <a:r>
              <a:rPr lang="en-US" u="sng">
                <a:latin typeface="Calibri" pitchFamily="34" charset="0"/>
              </a:rPr>
              <a:t>Research, design, data collection</a:t>
            </a:r>
            <a:r>
              <a:rPr lang="en-US">
                <a:latin typeface="Calibri" pitchFamily="34" charset="0"/>
              </a:rPr>
              <a:t>: Steve Allison, Bob Reed, Kathleen Treseder, and Numerous OCSCB volunteers</a:t>
            </a:r>
          </a:p>
          <a:p>
            <a:endParaRPr lang="en-US">
              <a:latin typeface="Calibri" pitchFamily="34" charset="0"/>
            </a:endParaRPr>
          </a:p>
          <a:p>
            <a:r>
              <a:rPr lang="en-US" u="sng">
                <a:latin typeface="Calibri" pitchFamily="34" charset="0"/>
              </a:rPr>
              <a:t>Collaborators</a:t>
            </a:r>
            <a:r>
              <a:rPr lang="en-US">
                <a:latin typeface="Calibri" pitchFamily="34" charset="0"/>
              </a:rPr>
              <a:t>: Matt Yurko (CCC), Jeff Stoddard (DFG), County of Orange Park and Rec</a:t>
            </a:r>
          </a:p>
          <a:p>
            <a:endParaRPr lang="en-US">
              <a:latin typeface="Calibri" pitchFamily="34" charset="0"/>
            </a:endParaRPr>
          </a:p>
          <a:p>
            <a:r>
              <a:rPr lang="en-US" u="sng">
                <a:latin typeface="Calibri" pitchFamily="34" charset="0"/>
              </a:rPr>
              <a:t>Funding</a:t>
            </a:r>
            <a:r>
              <a:rPr lang="en-US">
                <a:latin typeface="Calibri" pitchFamily="34" charset="0"/>
              </a:rPr>
              <a:t>: Sonoran Joint Venture Foundation, Newport Bay Conservancy</a:t>
            </a:r>
          </a:p>
          <a:p>
            <a:endParaRPr lang="en-US">
              <a:latin typeface="Calibri" pitchFamily="34" charset="0"/>
            </a:endParaRPr>
          </a:p>
        </p:txBody>
      </p:sp>
      <p:sp>
        <p:nvSpPr>
          <p:cNvPr id="45061" name="Text Box 5"/>
          <p:cNvSpPr txBox="1">
            <a:spLocks noChangeArrowheads="1"/>
          </p:cNvSpPr>
          <p:nvPr/>
        </p:nvSpPr>
        <p:spPr bwMode="auto">
          <a:xfrm>
            <a:off x="1314450" y="6216650"/>
            <a:ext cx="6516688" cy="701675"/>
          </a:xfrm>
          <a:prstGeom prst="rect">
            <a:avLst/>
          </a:prstGeom>
          <a:solidFill>
            <a:srgbClr val="000000"/>
          </a:solidFill>
          <a:ln w="9525">
            <a:noFill/>
            <a:miter lim="800000"/>
            <a:headEnd/>
            <a:tailEnd/>
          </a:ln>
          <a:effectLst/>
        </p:spPr>
        <p:txBody>
          <a:bodyPr>
            <a:spAutoFit/>
          </a:bodyPr>
          <a:lstStyle/>
          <a:p>
            <a:pPr algn="ctr" defTabSz="914400">
              <a:spcBef>
                <a:spcPct val="50000"/>
              </a:spcBef>
            </a:pPr>
            <a:r>
              <a:rPr lang="en-US" sz="4000">
                <a:solidFill>
                  <a:srgbClr val="FF9933"/>
                </a:solidFill>
              </a:rPr>
              <a:t>www.ocscb.org</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itle 1"/>
          <p:cNvSpPr>
            <a:spLocks noGrp="1"/>
          </p:cNvSpPr>
          <p:nvPr>
            <p:ph type="title" idx="4294967295"/>
          </p:nvPr>
        </p:nvSpPr>
        <p:spPr>
          <a:xfrm>
            <a:off x="247650" y="133350"/>
            <a:ext cx="8521700" cy="1143000"/>
          </a:xfrm>
        </p:spPr>
        <p:txBody>
          <a:bodyPr/>
          <a:lstStyle/>
          <a:p>
            <a:r>
              <a:rPr lang="en-US" sz="3200" smtClean="0"/>
              <a:t>Soil fungi increase when soil nitrate declines</a:t>
            </a:r>
          </a:p>
        </p:txBody>
      </p:sp>
      <p:grpSp>
        <p:nvGrpSpPr>
          <p:cNvPr id="49166" name="Group 14"/>
          <p:cNvGrpSpPr>
            <a:grpSpLocks/>
          </p:cNvGrpSpPr>
          <p:nvPr/>
        </p:nvGrpSpPr>
        <p:grpSpPr bwMode="auto">
          <a:xfrm>
            <a:off x="715963" y="1073150"/>
            <a:ext cx="7516812" cy="5267325"/>
            <a:chOff x="572" y="804"/>
            <a:chExt cx="4735" cy="3318"/>
          </a:xfrm>
        </p:grpSpPr>
        <p:grpSp>
          <p:nvGrpSpPr>
            <p:cNvPr id="49165" name="Group 13"/>
            <p:cNvGrpSpPr>
              <a:grpSpLocks/>
            </p:cNvGrpSpPr>
            <p:nvPr/>
          </p:nvGrpSpPr>
          <p:grpSpPr bwMode="auto">
            <a:xfrm>
              <a:off x="572" y="804"/>
              <a:ext cx="4735" cy="3318"/>
              <a:chOff x="572" y="804"/>
              <a:chExt cx="4735" cy="3318"/>
            </a:xfrm>
          </p:grpSpPr>
          <p:pic>
            <p:nvPicPr>
              <p:cNvPr id="21" name="Chart 20"/>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 y="804"/>
                <a:ext cx="4493" cy="3068"/>
              </a:xfrm>
              <a:prstGeom prst="rect">
                <a:avLst/>
              </a:prstGeom>
              <a:solidFill>
                <a:schemeClr val="bg1"/>
              </a:solidFill>
            </p:spPr>
          </p:pic>
          <p:sp>
            <p:nvSpPr>
              <p:cNvPr id="49155" name="TextBox 10"/>
              <p:cNvSpPr txBox="1">
                <a:spLocks noChangeArrowheads="1"/>
              </p:cNvSpPr>
              <p:nvPr/>
            </p:nvSpPr>
            <p:spPr bwMode="auto">
              <a:xfrm rot="5400000">
                <a:off x="3533" y="2347"/>
                <a:ext cx="3318" cy="231"/>
              </a:xfrm>
              <a:prstGeom prst="rect">
                <a:avLst/>
              </a:prstGeom>
              <a:solidFill>
                <a:schemeClr val="bg1"/>
              </a:solidFill>
              <a:ln w="9525">
                <a:noFill/>
                <a:miter lim="800000"/>
                <a:headEnd/>
                <a:tailEnd/>
              </a:ln>
            </p:spPr>
            <p:txBody>
              <a:bodyPr>
                <a:spAutoFit/>
              </a:bodyPr>
              <a:lstStyle/>
              <a:p>
                <a:pPr algn="ctr"/>
                <a:r>
                  <a:rPr lang="en-US">
                    <a:latin typeface="Calibri" pitchFamily="34" charset="0"/>
                  </a:rPr>
                  <a:t>Soil hyphal length (mm/g dry soil)</a:t>
                </a:r>
              </a:p>
            </p:txBody>
          </p:sp>
          <p:sp>
            <p:nvSpPr>
              <p:cNvPr id="49156" name="TextBox 14"/>
              <p:cNvSpPr txBox="1">
                <a:spLocks noChangeArrowheads="1"/>
              </p:cNvSpPr>
              <p:nvPr/>
            </p:nvSpPr>
            <p:spPr bwMode="auto">
              <a:xfrm>
                <a:off x="572" y="3872"/>
                <a:ext cx="4493" cy="250"/>
              </a:xfrm>
              <a:prstGeom prst="rect">
                <a:avLst/>
              </a:prstGeom>
              <a:solidFill>
                <a:schemeClr val="bg1"/>
              </a:solidFill>
              <a:ln w="9525">
                <a:noFill/>
                <a:miter lim="800000"/>
                <a:headEnd/>
                <a:tailEnd/>
              </a:ln>
            </p:spPr>
            <p:txBody>
              <a:bodyPr>
                <a:spAutoFit/>
              </a:bodyPr>
              <a:lstStyle/>
              <a:p>
                <a:pPr algn="ctr"/>
                <a:r>
                  <a:rPr lang="en-US" sz="2000">
                    <a:latin typeface="Calibri" pitchFamily="34" charset="0"/>
                  </a:rPr>
                  <a:t>% Change in soil NO</a:t>
                </a:r>
                <a:r>
                  <a:rPr lang="en-US" sz="2000" baseline="-25000">
                    <a:latin typeface="Calibri" pitchFamily="34" charset="0"/>
                  </a:rPr>
                  <a:t>3</a:t>
                </a:r>
                <a:r>
                  <a:rPr lang="en-US" sz="2000" baseline="30000">
                    <a:latin typeface="Calibri" pitchFamily="34" charset="0"/>
                  </a:rPr>
                  <a:t>-</a:t>
                </a:r>
                <a:r>
                  <a:rPr lang="en-US" sz="2000">
                    <a:latin typeface="Calibri" pitchFamily="34" charset="0"/>
                  </a:rPr>
                  <a:t> after 1 month</a:t>
                </a:r>
              </a:p>
            </p:txBody>
          </p:sp>
        </p:grpSp>
        <p:sp>
          <p:nvSpPr>
            <p:cNvPr id="49158" name="TextBox 4"/>
            <p:cNvSpPr txBox="1">
              <a:spLocks noChangeArrowheads="1"/>
            </p:cNvSpPr>
            <p:nvPr/>
          </p:nvSpPr>
          <p:spPr bwMode="auto">
            <a:xfrm>
              <a:off x="3334" y="3076"/>
              <a:ext cx="733" cy="192"/>
            </a:xfrm>
            <a:prstGeom prst="rect">
              <a:avLst/>
            </a:prstGeom>
            <a:noFill/>
            <a:ln w="9525">
              <a:noFill/>
              <a:miter lim="800000"/>
              <a:headEnd/>
              <a:tailEnd/>
            </a:ln>
          </p:spPr>
          <p:txBody>
            <a:bodyPr wrap="none">
              <a:spAutoFit/>
            </a:bodyPr>
            <a:lstStyle/>
            <a:p>
              <a:r>
                <a:rPr lang="en-US" sz="1400" i="1">
                  <a:latin typeface="Calibri" pitchFamily="34" charset="0"/>
                </a:rPr>
                <a:t>No treatment</a:t>
              </a:r>
            </a:p>
          </p:txBody>
        </p:sp>
        <p:sp>
          <p:nvSpPr>
            <p:cNvPr id="49159" name="TextBox 15"/>
            <p:cNvSpPr txBox="1">
              <a:spLocks noChangeArrowheads="1"/>
            </p:cNvSpPr>
            <p:nvPr/>
          </p:nvSpPr>
          <p:spPr bwMode="auto">
            <a:xfrm>
              <a:off x="2819" y="2432"/>
              <a:ext cx="545" cy="192"/>
            </a:xfrm>
            <a:prstGeom prst="rect">
              <a:avLst/>
            </a:prstGeom>
            <a:noFill/>
            <a:ln w="9525">
              <a:noFill/>
              <a:miter lim="800000"/>
              <a:headEnd/>
              <a:tailEnd/>
            </a:ln>
          </p:spPr>
          <p:txBody>
            <a:bodyPr wrap="none">
              <a:spAutoFit/>
            </a:bodyPr>
            <a:lstStyle/>
            <a:p>
              <a:r>
                <a:rPr lang="en-US" sz="1400" i="1">
                  <a:latin typeface="Calibri" pitchFamily="34" charset="0"/>
                </a:rPr>
                <a:t>Herbicide</a:t>
              </a:r>
            </a:p>
          </p:txBody>
        </p:sp>
        <p:sp>
          <p:nvSpPr>
            <p:cNvPr id="49160" name="TextBox 17"/>
            <p:cNvSpPr txBox="1">
              <a:spLocks noChangeArrowheads="1"/>
            </p:cNvSpPr>
            <p:nvPr/>
          </p:nvSpPr>
          <p:spPr bwMode="auto">
            <a:xfrm>
              <a:off x="2945" y="1881"/>
              <a:ext cx="780" cy="192"/>
            </a:xfrm>
            <a:prstGeom prst="rect">
              <a:avLst/>
            </a:prstGeom>
            <a:noFill/>
            <a:ln w="9525">
              <a:noFill/>
              <a:miter lim="800000"/>
              <a:headEnd/>
              <a:tailEnd/>
            </a:ln>
          </p:spPr>
          <p:txBody>
            <a:bodyPr wrap="none">
              <a:spAutoFit/>
            </a:bodyPr>
            <a:lstStyle/>
            <a:p>
              <a:r>
                <a:rPr lang="en-US" sz="1400" i="1">
                  <a:latin typeface="Calibri" pitchFamily="34" charset="0"/>
                </a:rPr>
                <a:t>Hand-weeding</a:t>
              </a:r>
            </a:p>
          </p:txBody>
        </p:sp>
        <p:sp>
          <p:nvSpPr>
            <p:cNvPr id="49161" name="TextBox 18"/>
            <p:cNvSpPr txBox="1">
              <a:spLocks noChangeArrowheads="1"/>
            </p:cNvSpPr>
            <p:nvPr/>
          </p:nvSpPr>
          <p:spPr bwMode="auto">
            <a:xfrm>
              <a:off x="1123" y="993"/>
              <a:ext cx="491" cy="192"/>
            </a:xfrm>
            <a:prstGeom prst="rect">
              <a:avLst/>
            </a:prstGeom>
            <a:noFill/>
            <a:ln w="9525">
              <a:noFill/>
              <a:miter lim="800000"/>
              <a:headEnd/>
              <a:tailEnd/>
            </a:ln>
          </p:spPr>
          <p:txBody>
            <a:bodyPr wrap="none">
              <a:spAutoFit/>
            </a:bodyPr>
            <a:lstStyle/>
            <a:p>
              <a:r>
                <a:rPr lang="en-US" sz="1400" i="1">
                  <a:latin typeface="Calibri" pitchFamily="34" charset="0"/>
                </a:rPr>
                <a:t>Mowing</a:t>
              </a:r>
            </a:p>
          </p:txBody>
        </p:sp>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Rectangle 9"/>
          <p:cNvSpPr>
            <a:spLocks noChangeArrowheads="1"/>
          </p:cNvSpPr>
          <p:nvPr/>
        </p:nvSpPr>
        <p:spPr bwMode="auto">
          <a:xfrm>
            <a:off x="487363" y="5729288"/>
            <a:ext cx="8205787" cy="361950"/>
          </a:xfrm>
          <a:prstGeom prst="rect">
            <a:avLst/>
          </a:prstGeom>
          <a:solidFill>
            <a:schemeClr val="bg1"/>
          </a:solidFill>
          <a:ln w="9525">
            <a:noFill/>
            <a:miter lim="800000"/>
            <a:headEnd/>
            <a:tailEnd/>
          </a:ln>
          <a:effectLst/>
        </p:spPr>
        <p:txBody>
          <a:bodyPr wrap="none" anchor="ctr"/>
          <a:lstStyle/>
          <a:p>
            <a:endParaRPr lang="en-US"/>
          </a:p>
        </p:txBody>
      </p:sp>
      <p:sp>
        <p:nvSpPr>
          <p:cNvPr id="50178" name="TextBox 10"/>
          <p:cNvSpPr txBox="1">
            <a:spLocks noChangeArrowheads="1"/>
          </p:cNvSpPr>
          <p:nvPr/>
        </p:nvSpPr>
        <p:spPr bwMode="auto">
          <a:xfrm>
            <a:off x="1677988" y="5729288"/>
            <a:ext cx="1466850" cy="369887"/>
          </a:xfrm>
          <a:prstGeom prst="rect">
            <a:avLst/>
          </a:prstGeom>
          <a:noFill/>
          <a:ln w="9525">
            <a:noFill/>
            <a:miter lim="800000"/>
            <a:headEnd/>
            <a:tailEnd/>
          </a:ln>
        </p:spPr>
        <p:txBody>
          <a:bodyPr wrap="none">
            <a:spAutoFit/>
          </a:bodyPr>
          <a:lstStyle/>
          <a:p>
            <a:r>
              <a:rPr lang="en-US">
                <a:latin typeface="Calibri" pitchFamily="34" charset="0"/>
              </a:rPr>
              <a:t>No treatment</a:t>
            </a:r>
          </a:p>
        </p:txBody>
      </p:sp>
      <p:sp>
        <p:nvSpPr>
          <p:cNvPr id="50179" name="TextBox 11"/>
          <p:cNvSpPr txBox="1">
            <a:spLocks noChangeArrowheads="1"/>
          </p:cNvSpPr>
          <p:nvPr/>
        </p:nvSpPr>
        <p:spPr bwMode="auto">
          <a:xfrm>
            <a:off x="3582988" y="5721350"/>
            <a:ext cx="1084262" cy="369888"/>
          </a:xfrm>
          <a:prstGeom prst="rect">
            <a:avLst/>
          </a:prstGeom>
          <a:noFill/>
          <a:ln w="9525">
            <a:noFill/>
            <a:miter lim="800000"/>
            <a:headEnd/>
            <a:tailEnd/>
          </a:ln>
        </p:spPr>
        <p:txBody>
          <a:bodyPr wrap="none">
            <a:spAutoFit/>
          </a:bodyPr>
          <a:lstStyle/>
          <a:p>
            <a:r>
              <a:rPr lang="en-US">
                <a:latin typeface="Calibri" pitchFamily="34" charset="0"/>
              </a:rPr>
              <a:t>Herbicide</a:t>
            </a:r>
          </a:p>
        </p:txBody>
      </p:sp>
      <p:sp>
        <p:nvSpPr>
          <p:cNvPr id="50180" name="TextBox 12"/>
          <p:cNvSpPr txBox="1">
            <a:spLocks noChangeArrowheads="1"/>
          </p:cNvSpPr>
          <p:nvPr/>
        </p:nvSpPr>
        <p:spPr bwMode="auto">
          <a:xfrm>
            <a:off x="5416550" y="5729288"/>
            <a:ext cx="904875" cy="369887"/>
          </a:xfrm>
          <a:prstGeom prst="rect">
            <a:avLst/>
          </a:prstGeom>
          <a:noFill/>
          <a:ln w="9525">
            <a:noFill/>
            <a:miter lim="800000"/>
            <a:headEnd/>
            <a:tailEnd/>
          </a:ln>
        </p:spPr>
        <p:txBody>
          <a:bodyPr wrap="none">
            <a:spAutoFit/>
          </a:bodyPr>
          <a:lstStyle/>
          <a:p>
            <a:r>
              <a:rPr lang="en-US">
                <a:latin typeface="Calibri" pitchFamily="34" charset="0"/>
              </a:rPr>
              <a:t>Mowed</a:t>
            </a:r>
          </a:p>
        </p:txBody>
      </p:sp>
      <p:sp>
        <p:nvSpPr>
          <p:cNvPr id="50181" name="TextBox 13"/>
          <p:cNvSpPr txBox="1">
            <a:spLocks noChangeArrowheads="1"/>
          </p:cNvSpPr>
          <p:nvPr/>
        </p:nvSpPr>
        <p:spPr bwMode="auto">
          <a:xfrm>
            <a:off x="6888163" y="5729288"/>
            <a:ext cx="1504950" cy="369887"/>
          </a:xfrm>
          <a:prstGeom prst="rect">
            <a:avLst/>
          </a:prstGeom>
          <a:noFill/>
          <a:ln w="9525">
            <a:noFill/>
            <a:miter lim="800000"/>
            <a:headEnd/>
            <a:tailEnd/>
          </a:ln>
        </p:spPr>
        <p:txBody>
          <a:bodyPr wrap="none">
            <a:spAutoFit/>
          </a:bodyPr>
          <a:lstStyle/>
          <a:p>
            <a:r>
              <a:rPr lang="en-US">
                <a:latin typeface="Calibri" pitchFamily="34" charset="0"/>
              </a:rPr>
              <a:t>Hand-weeded</a:t>
            </a:r>
          </a:p>
        </p:txBody>
      </p:sp>
      <p:sp>
        <p:nvSpPr>
          <p:cNvPr id="50182" name="TextBox 14"/>
          <p:cNvSpPr txBox="1">
            <a:spLocks noChangeArrowheads="1"/>
          </p:cNvSpPr>
          <p:nvPr/>
        </p:nvSpPr>
        <p:spPr bwMode="auto">
          <a:xfrm rot="-5400000">
            <a:off x="-1892299" y="2959100"/>
            <a:ext cx="5156200" cy="396875"/>
          </a:xfrm>
          <a:prstGeom prst="rect">
            <a:avLst/>
          </a:prstGeom>
          <a:solidFill>
            <a:schemeClr val="bg1"/>
          </a:solidFill>
          <a:ln w="9525">
            <a:noFill/>
            <a:miter lim="800000"/>
            <a:headEnd/>
            <a:tailEnd/>
          </a:ln>
        </p:spPr>
        <p:txBody>
          <a:bodyPr>
            <a:spAutoFit/>
          </a:bodyPr>
          <a:lstStyle/>
          <a:p>
            <a:pPr algn="ctr"/>
            <a:r>
              <a:rPr lang="en-US" sz="2000">
                <a:latin typeface="Calibri" pitchFamily="34" charset="0"/>
              </a:rPr>
              <a:t>% Change in soil NO</a:t>
            </a:r>
            <a:r>
              <a:rPr lang="en-US" sz="2000" baseline="-25000">
                <a:latin typeface="Calibri" pitchFamily="34" charset="0"/>
              </a:rPr>
              <a:t>3</a:t>
            </a:r>
            <a:r>
              <a:rPr lang="en-US" sz="2000" baseline="30000">
                <a:latin typeface="Calibri" pitchFamily="34" charset="0"/>
              </a:rPr>
              <a:t>-</a:t>
            </a:r>
            <a:r>
              <a:rPr lang="en-US" sz="2000">
                <a:latin typeface="Calibri" pitchFamily="34" charset="0"/>
              </a:rPr>
              <a:t> after 1 month</a:t>
            </a:r>
          </a:p>
        </p:txBody>
      </p:sp>
      <p:pic>
        <p:nvPicPr>
          <p:cNvPr id="17" name="Chart 1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4238" y="579438"/>
            <a:ext cx="7808912" cy="5156200"/>
          </a:xfrm>
          <a:prstGeom prst="rect">
            <a:avLst/>
          </a:prstGeom>
          <a:solidFill>
            <a:schemeClr val="bg1"/>
          </a:solidFill>
        </p:spPr>
      </p:pic>
      <p:cxnSp>
        <p:nvCxnSpPr>
          <p:cNvPr id="3" name="Straight Connector 2"/>
          <p:cNvCxnSpPr/>
          <p:nvPr/>
        </p:nvCxnSpPr>
        <p:spPr>
          <a:xfrm>
            <a:off x="1595438" y="2139950"/>
            <a:ext cx="7115175"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5" name="Rectangle 15"/>
          <p:cNvSpPr>
            <a:spLocks noChangeArrowheads="1"/>
          </p:cNvSpPr>
          <p:nvPr/>
        </p:nvSpPr>
        <p:spPr bwMode="auto">
          <a:xfrm rot="16200000">
            <a:off x="-2290763" y="3124201"/>
            <a:ext cx="5597525" cy="469900"/>
          </a:xfrm>
          <a:prstGeom prst="rect">
            <a:avLst/>
          </a:prstGeom>
          <a:solidFill>
            <a:schemeClr val="bg1"/>
          </a:solidFill>
          <a:ln w="9525">
            <a:noFill/>
            <a:miter lim="800000"/>
            <a:headEnd/>
            <a:tailEnd/>
          </a:ln>
          <a:effectLst/>
        </p:spPr>
        <p:txBody>
          <a:bodyPr wrap="none" anchor="ctr"/>
          <a:lstStyle/>
          <a:p>
            <a:endParaRPr lang="en-US"/>
          </a:p>
        </p:txBody>
      </p:sp>
      <p:sp>
        <p:nvSpPr>
          <p:cNvPr id="51214" name="Rectangle 14"/>
          <p:cNvSpPr>
            <a:spLocks noChangeArrowheads="1"/>
          </p:cNvSpPr>
          <p:nvPr/>
        </p:nvSpPr>
        <p:spPr bwMode="auto">
          <a:xfrm>
            <a:off x="742950" y="5688013"/>
            <a:ext cx="8083550" cy="469900"/>
          </a:xfrm>
          <a:prstGeom prst="rect">
            <a:avLst/>
          </a:prstGeom>
          <a:solidFill>
            <a:schemeClr val="bg1"/>
          </a:solidFill>
          <a:ln w="9525">
            <a:noFill/>
            <a:miter lim="800000"/>
            <a:headEnd/>
            <a:tailEnd/>
          </a:ln>
          <a:effectLst/>
        </p:spPr>
        <p:txBody>
          <a:bodyPr wrap="none" anchor="ctr"/>
          <a:lstStyle/>
          <a:p>
            <a:endParaRPr lang="en-US"/>
          </a:p>
        </p:txBody>
      </p:sp>
      <p:pic>
        <p:nvPicPr>
          <p:cNvPr id="4" name="Chart 3"/>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2950" y="552450"/>
            <a:ext cx="8083550" cy="5135563"/>
          </a:xfrm>
          <a:prstGeom prst="rect">
            <a:avLst/>
          </a:prstGeom>
          <a:solidFill>
            <a:schemeClr val="bg1"/>
          </a:solidFill>
        </p:spPr>
      </p:pic>
      <p:sp>
        <p:nvSpPr>
          <p:cNvPr id="5" name="Rectangle 4"/>
          <p:cNvSpPr/>
          <p:nvPr/>
        </p:nvSpPr>
        <p:spPr>
          <a:xfrm>
            <a:off x="6997700" y="722313"/>
            <a:ext cx="211138" cy="2238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04" name="TextBox 5"/>
          <p:cNvSpPr txBox="1">
            <a:spLocks noChangeArrowheads="1"/>
          </p:cNvSpPr>
          <p:nvPr/>
        </p:nvSpPr>
        <p:spPr bwMode="auto">
          <a:xfrm>
            <a:off x="7197725" y="628650"/>
            <a:ext cx="1514475" cy="366713"/>
          </a:xfrm>
          <a:prstGeom prst="rect">
            <a:avLst/>
          </a:prstGeom>
          <a:noFill/>
          <a:ln w="9525">
            <a:noFill/>
            <a:miter lim="800000"/>
            <a:headEnd/>
            <a:tailEnd/>
          </a:ln>
        </p:spPr>
        <p:txBody>
          <a:bodyPr wrap="none">
            <a:spAutoFit/>
          </a:bodyPr>
          <a:lstStyle/>
          <a:p>
            <a:r>
              <a:rPr lang="en-US">
                <a:latin typeface="Calibri" pitchFamily="34" charset="0"/>
              </a:rPr>
              <a:t>Pre-treatment</a:t>
            </a:r>
          </a:p>
        </p:txBody>
      </p:sp>
      <p:sp>
        <p:nvSpPr>
          <p:cNvPr id="7" name="Rectangle 6"/>
          <p:cNvSpPr/>
          <p:nvPr/>
        </p:nvSpPr>
        <p:spPr>
          <a:xfrm>
            <a:off x="7008813" y="1192213"/>
            <a:ext cx="211137" cy="2238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p>
        </p:txBody>
      </p:sp>
      <p:sp>
        <p:nvSpPr>
          <p:cNvPr id="51206" name="TextBox 7"/>
          <p:cNvSpPr txBox="1">
            <a:spLocks noChangeArrowheads="1"/>
          </p:cNvSpPr>
          <p:nvPr/>
        </p:nvSpPr>
        <p:spPr bwMode="auto">
          <a:xfrm>
            <a:off x="7208838" y="1098550"/>
            <a:ext cx="973137" cy="366713"/>
          </a:xfrm>
          <a:prstGeom prst="rect">
            <a:avLst/>
          </a:prstGeom>
          <a:noFill/>
          <a:ln w="9525">
            <a:noFill/>
            <a:miter lim="800000"/>
            <a:headEnd/>
            <a:tailEnd/>
          </a:ln>
        </p:spPr>
        <p:txBody>
          <a:bodyPr wrap="none">
            <a:spAutoFit/>
          </a:bodyPr>
          <a:lstStyle/>
          <a:p>
            <a:r>
              <a:rPr lang="en-US">
                <a:latin typeface="Calibri" pitchFamily="34" charset="0"/>
              </a:rPr>
              <a:t>1 month</a:t>
            </a:r>
          </a:p>
        </p:txBody>
      </p:sp>
      <p:sp>
        <p:nvSpPr>
          <p:cNvPr id="9" name="Rectangle 8"/>
          <p:cNvSpPr/>
          <p:nvPr/>
        </p:nvSpPr>
        <p:spPr>
          <a:xfrm>
            <a:off x="7019925" y="1636713"/>
            <a:ext cx="212725" cy="223837"/>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1208" name="TextBox 9"/>
          <p:cNvSpPr txBox="1">
            <a:spLocks noChangeArrowheads="1"/>
          </p:cNvSpPr>
          <p:nvPr/>
        </p:nvSpPr>
        <p:spPr bwMode="auto">
          <a:xfrm>
            <a:off x="7219950" y="1543050"/>
            <a:ext cx="1062038" cy="366713"/>
          </a:xfrm>
          <a:prstGeom prst="rect">
            <a:avLst/>
          </a:prstGeom>
          <a:noFill/>
          <a:ln w="9525">
            <a:noFill/>
            <a:miter lim="800000"/>
            <a:headEnd/>
            <a:tailEnd/>
          </a:ln>
        </p:spPr>
        <p:txBody>
          <a:bodyPr wrap="none">
            <a:spAutoFit/>
          </a:bodyPr>
          <a:lstStyle/>
          <a:p>
            <a:r>
              <a:rPr lang="en-US">
                <a:latin typeface="Calibri" pitchFamily="34" charset="0"/>
              </a:rPr>
              <a:t>3 months</a:t>
            </a:r>
          </a:p>
        </p:txBody>
      </p:sp>
      <p:sp>
        <p:nvSpPr>
          <p:cNvPr id="51209" name="TextBox 10"/>
          <p:cNvSpPr txBox="1">
            <a:spLocks noChangeArrowheads="1"/>
          </p:cNvSpPr>
          <p:nvPr/>
        </p:nvSpPr>
        <p:spPr bwMode="auto">
          <a:xfrm>
            <a:off x="1598613" y="5788025"/>
            <a:ext cx="1468437" cy="369888"/>
          </a:xfrm>
          <a:prstGeom prst="rect">
            <a:avLst/>
          </a:prstGeom>
          <a:noFill/>
          <a:ln w="9525">
            <a:noFill/>
            <a:miter lim="800000"/>
            <a:headEnd/>
            <a:tailEnd/>
          </a:ln>
        </p:spPr>
        <p:txBody>
          <a:bodyPr wrap="none">
            <a:spAutoFit/>
          </a:bodyPr>
          <a:lstStyle/>
          <a:p>
            <a:r>
              <a:rPr lang="en-US">
                <a:latin typeface="Calibri" pitchFamily="34" charset="0"/>
              </a:rPr>
              <a:t>No treatment</a:t>
            </a:r>
          </a:p>
        </p:txBody>
      </p:sp>
      <p:sp>
        <p:nvSpPr>
          <p:cNvPr id="51210" name="TextBox 11"/>
          <p:cNvSpPr txBox="1">
            <a:spLocks noChangeArrowheads="1"/>
          </p:cNvSpPr>
          <p:nvPr/>
        </p:nvSpPr>
        <p:spPr bwMode="auto">
          <a:xfrm>
            <a:off x="3597275" y="5780088"/>
            <a:ext cx="1085850" cy="369887"/>
          </a:xfrm>
          <a:prstGeom prst="rect">
            <a:avLst/>
          </a:prstGeom>
          <a:noFill/>
          <a:ln w="9525">
            <a:noFill/>
            <a:miter lim="800000"/>
            <a:headEnd/>
            <a:tailEnd/>
          </a:ln>
        </p:spPr>
        <p:txBody>
          <a:bodyPr wrap="none">
            <a:spAutoFit/>
          </a:bodyPr>
          <a:lstStyle/>
          <a:p>
            <a:r>
              <a:rPr lang="en-US">
                <a:latin typeface="Calibri" pitchFamily="34" charset="0"/>
              </a:rPr>
              <a:t>Herbicide</a:t>
            </a:r>
          </a:p>
        </p:txBody>
      </p:sp>
      <p:sp>
        <p:nvSpPr>
          <p:cNvPr id="51211" name="TextBox 12"/>
          <p:cNvSpPr txBox="1">
            <a:spLocks noChangeArrowheads="1"/>
          </p:cNvSpPr>
          <p:nvPr/>
        </p:nvSpPr>
        <p:spPr bwMode="auto">
          <a:xfrm>
            <a:off x="5454650" y="5788025"/>
            <a:ext cx="904875" cy="369888"/>
          </a:xfrm>
          <a:prstGeom prst="rect">
            <a:avLst/>
          </a:prstGeom>
          <a:noFill/>
          <a:ln w="9525">
            <a:noFill/>
            <a:miter lim="800000"/>
            <a:headEnd/>
            <a:tailEnd/>
          </a:ln>
        </p:spPr>
        <p:txBody>
          <a:bodyPr wrap="none">
            <a:spAutoFit/>
          </a:bodyPr>
          <a:lstStyle/>
          <a:p>
            <a:r>
              <a:rPr lang="en-US">
                <a:latin typeface="Calibri" pitchFamily="34" charset="0"/>
              </a:rPr>
              <a:t>Mowed</a:t>
            </a:r>
          </a:p>
        </p:txBody>
      </p:sp>
      <p:sp>
        <p:nvSpPr>
          <p:cNvPr id="51212" name="TextBox 13"/>
          <p:cNvSpPr txBox="1">
            <a:spLocks noChangeArrowheads="1"/>
          </p:cNvSpPr>
          <p:nvPr/>
        </p:nvSpPr>
        <p:spPr bwMode="auto">
          <a:xfrm>
            <a:off x="7008813" y="5788025"/>
            <a:ext cx="1504950" cy="369888"/>
          </a:xfrm>
          <a:prstGeom prst="rect">
            <a:avLst/>
          </a:prstGeom>
          <a:noFill/>
          <a:ln w="9525">
            <a:noFill/>
            <a:miter lim="800000"/>
            <a:headEnd/>
            <a:tailEnd/>
          </a:ln>
        </p:spPr>
        <p:txBody>
          <a:bodyPr wrap="none">
            <a:spAutoFit/>
          </a:bodyPr>
          <a:lstStyle/>
          <a:p>
            <a:r>
              <a:rPr lang="en-US">
                <a:latin typeface="Calibri" pitchFamily="34" charset="0"/>
              </a:rPr>
              <a:t>Hand-weeded</a:t>
            </a:r>
          </a:p>
        </p:txBody>
      </p:sp>
      <p:sp>
        <p:nvSpPr>
          <p:cNvPr id="51213" name="TextBox 14"/>
          <p:cNvSpPr txBox="1">
            <a:spLocks noChangeArrowheads="1"/>
          </p:cNvSpPr>
          <p:nvPr/>
        </p:nvSpPr>
        <p:spPr bwMode="auto">
          <a:xfrm rot="-5400000">
            <a:off x="-908050" y="2811463"/>
            <a:ext cx="2901950" cy="400050"/>
          </a:xfrm>
          <a:prstGeom prst="rect">
            <a:avLst/>
          </a:prstGeom>
          <a:noFill/>
          <a:ln w="9525">
            <a:noFill/>
            <a:miter lim="800000"/>
            <a:headEnd/>
            <a:tailEnd/>
          </a:ln>
        </p:spPr>
        <p:txBody>
          <a:bodyPr>
            <a:spAutoFit/>
          </a:bodyPr>
          <a:lstStyle/>
          <a:p>
            <a:r>
              <a:rPr lang="en-US" sz="2000">
                <a:latin typeface="Calibri" pitchFamily="34" charset="0"/>
              </a:rPr>
              <a:t>Soil NO</a:t>
            </a:r>
            <a:r>
              <a:rPr lang="en-US" sz="2000" baseline="-25000">
                <a:latin typeface="Calibri" pitchFamily="34" charset="0"/>
              </a:rPr>
              <a:t>3</a:t>
            </a:r>
            <a:r>
              <a:rPr lang="en-US" sz="2000" baseline="30000">
                <a:latin typeface="Calibri" pitchFamily="34" charset="0"/>
              </a:rPr>
              <a:t>-</a:t>
            </a:r>
            <a:r>
              <a:rPr lang="en-US" sz="2000">
                <a:latin typeface="Calibri" pitchFamily="34" charset="0"/>
              </a:rPr>
              <a:t> (ug N/g soil)</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31" descr="BRsppP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3275" y="4338638"/>
            <a:ext cx="3335338" cy="2519362"/>
          </a:xfrm>
          <a:prstGeom prst="rect">
            <a:avLst/>
          </a:prstGeom>
          <a:noFill/>
          <a:ln w="9525">
            <a:noFill/>
            <a:miter lim="800000"/>
            <a:headEnd/>
            <a:tailEnd/>
          </a:ln>
        </p:spPr>
      </p:pic>
      <p:pic>
        <p:nvPicPr>
          <p:cNvPr id="16393" name="Picture 2" descr="adul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338638"/>
            <a:ext cx="3505200" cy="2519362"/>
          </a:xfrm>
          <a:prstGeom prst="rect">
            <a:avLst/>
          </a:prstGeom>
          <a:noFill/>
          <a:ln w="9525">
            <a:noFill/>
            <a:miter lim="800000"/>
            <a:headEnd/>
            <a:tailEnd/>
          </a:ln>
        </p:spPr>
      </p:pic>
      <p:sp>
        <p:nvSpPr>
          <p:cNvPr id="16387" name="Rectangle 8"/>
          <p:cNvSpPr>
            <a:spLocks noGrp="1"/>
          </p:cNvSpPr>
          <p:nvPr>
            <p:ph type="body" sz="half" idx="1"/>
          </p:nvPr>
        </p:nvSpPr>
        <p:spPr>
          <a:xfrm>
            <a:off x="165100" y="2103438"/>
            <a:ext cx="6464300" cy="2235200"/>
          </a:xfrm>
        </p:spPr>
        <p:txBody>
          <a:bodyPr/>
          <a:lstStyle/>
          <a:p>
            <a:r>
              <a:rPr lang="en-US" sz="3200" smtClean="0"/>
              <a:t>Speaker Seminar Series</a:t>
            </a:r>
          </a:p>
          <a:p>
            <a:r>
              <a:rPr lang="en-US" sz="3200" smtClean="0"/>
              <a:t>Field Trips</a:t>
            </a:r>
          </a:p>
          <a:p>
            <a:r>
              <a:rPr lang="en-US" sz="3200" smtClean="0"/>
              <a:t>Restoration Projects &amp; Research</a:t>
            </a:r>
            <a:endParaRPr lang="en-US" smtClean="0"/>
          </a:p>
        </p:txBody>
      </p:sp>
      <p:pic>
        <p:nvPicPr>
          <p:cNvPr id="16389" name="Picture 17" descr="bannerocscb"/>
          <p:cNvPicPr>
            <a:picLocks noChangeAspect="1" noChangeArrowheads="1"/>
          </p:cNvPicPr>
          <p:nvPr/>
        </p:nvPicPr>
        <p:blipFill>
          <a:blip r:embed="rId5" cstate="email">
            <a:extLst>
              <a:ext uri="{28A0092B-C50C-407E-A947-70E740481C1C}">
                <a14:useLocalDpi xmlns:a14="http://schemas.microsoft.com/office/drawing/2010/main"/>
              </a:ext>
            </a:extLst>
          </a:blip>
          <a:srcRect l="7216"/>
          <a:stretch>
            <a:fillRect/>
          </a:stretch>
        </p:blipFill>
        <p:spPr bwMode="auto">
          <a:xfrm>
            <a:off x="0" y="274638"/>
            <a:ext cx="9144000" cy="1408112"/>
          </a:xfrm>
          <a:prstGeom prst="rect">
            <a:avLst/>
          </a:prstGeom>
          <a:noFill/>
          <a:ln w="9525">
            <a:noFill/>
            <a:miter lim="800000"/>
            <a:headEnd/>
            <a:tailEnd/>
          </a:ln>
        </p:spPr>
      </p:pic>
      <p:pic>
        <p:nvPicPr>
          <p:cNvPr id="16392" name="Picture 2" descr="DSCN0634.jpg picture by ocscbiolog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78613" y="4152900"/>
            <a:ext cx="2465387" cy="2705100"/>
          </a:xfrm>
          <a:prstGeom prst="rect">
            <a:avLst/>
          </a:prstGeom>
          <a:noFill/>
          <a:ln w="9525">
            <a:noFill/>
            <a:miter lim="800000"/>
            <a:headEnd/>
            <a:tailEnd/>
          </a:ln>
        </p:spPr>
      </p:pic>
      <p:pic>
        <p:nvPicPr>
          <p:cNvPr id="16391" name="Picture 8" descr="n6012922_34549189_315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1100" y="1682750"/>
            <a:ext cx="2882900" cy="2655888"/>
          </a:xfrm>
          <a:prstGeom prst="rect">
            <a:avLst/>
          </a:prstGeom>
          <a:noFill/>
          <a:ln w="9525">
            <a:noFill/>
            <a:miter lim="800000"/>
            <a:headEnd/>
            <a:tailEnd/>
          </a:ln>
        </p:spPr>
      </p:pic>
      <p:sp>
        <p:nvSpPr>
          <p:cNvPr id="16394" name="Text Box 10"/>
          <p:cNvSpPr txBox="1">
            <a:spLocks noChangeArrowheads="1"/>
          </p:cNvSpPr>
          <p:nvPr/>
        </p:nvSpPr>
        <p:spPr bwMode="auto">
          <a:xfrm>
            <a:off x="6261100" y="1163638"/>
            <a:ext cx="2882900" cy="519112"/>
          </a:xfrm>
          <a:prstGeom prst="rect">
            <a:avLst/>
          </a:prstGeom>
          <a:noFill/>
          <a:ln w="9525">
            <a:noFill/>
            <a:miter lim="800000"/>
            <a:headEnd/>
            <a:tailEnd/>
          </a:ln>
          <a:effectLst/>
        </p:spPr>
        <p:txBody>
          <a:bodyPr>
            <a:spAutoFit/>
          </a:bodyPr>
          <a:lstStyle/>
          <a:p>
            <a:pPr algn="r" defTabSz="914400">
              <a:spcBef>
                <a:spcPct val="50000"/>
              </a:spcBef>
            </a:pPr>
            <a:r>
              <a:rPr lang="en-US" sz="2800">
                <a:solidFill>
                  <a:srgbClr val="FF3300"/>
                </a:solidFill>
              </a:rPr>
              <a:t>www.ocscb.org</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UNB Aerial.jpg                                                 0002DDE0Macintosh HD                   C2F871DA:"/>
          <p:cNvPicPr>
            <a:picLocks noChangeAspect="1" noChangeArrowheads="1"/>
          </p:cNvPicPr>
          <p:nvPr/>
        </p:nvPicPr>
        <p:blipFill>
          <a:blip r:embed="rId3"/>
          <a:srcRect/>
          <a:stretch>
            <a:fillRect/>
          </a:stretch>
        </p:blipFill>
        <p:spPr bwMode="auto">
          <a:xfrm>
            <a:off x="609600" y="123825"/>
            <a:ext cx="7848600" cy="4845050"/>
          </a:xfrm>
          <a:prstGeom prst="rect">
            <a:avLst/>
          </a:prstGeom>
          <a:noFill/>
          <a:ln w="6350">
            <a:solidFill>
              <a:schemeClr val="tx1"/>
            </a:solidFill>
            <a:miter lim="800000"/>
            <a:headEnd/>
            <a:tailEnd/>
          </a:ln>
        </p:spPr>
      </p:pic>
      <p:sp>
        <p:nvSpPr>
          <p:cNvPr id="18434" name="Rectangle 7"/>
          <p:cNvSpPr>
            <a:spLocks noChangeArrowheads="1"/>
          </p:cNvSpPr>
          <p:nvPr/>
        </p:nvSpPr>
        <p:spPr bwMode="auto">
          <a:xfrm>
            <a:off x="5410200" y="914400"/>
            <a:ext cx="304800" cy="304800"/>
          </a:xfrm>
          <a:prstGeom prst="rect">
            <a:avLst/>
          </a:prstGeom>
          <a:noFill/>
          <a:ln w="38100">
            <a:solidFill>
              <a:schemeClr val="tx2"/>
            </a:solidFill>
            <a:miter lim="800000"/>
            <a:headEnd/>
            <a:tailEnd/>
          </a:ln>
        </p:spPr>
        <p:txBody>
          <a:bodyPr wrap="none" anchor="ctr"/>
          <a:lstStyle/>
          <a:p>
            <a:endParaRPr lang="en-US">
              <a:latin typeface="Calibri" pitchFamily="34" charset="0"/>
            </a:endParaRPr>
          </a:p>
        </p:txBody>
      </p:sp>
      <p:pic>
        <p:nvPicPr>
          <p:cNvPr id="18435" name="Picture 4" descr="OCSCB Logo.png                                                 00068C17Macintosh HD                   C2F871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5237163"/>
            <a:ext cx="4132263" cy="1273175"/>
          </a:xfrm>
          <a:prstGeom prst="rect">
            <a:avLst/>
          </a:prstGeom>
          <a:noFill/>
          <a:ln w="9525">
            <a:noFill/>
            <a:miter lim="800000"/>
            <a:headEnd/>
            <a:tailEnd/>
          </a:ln>
        </p:spPr>
      </p:pic>
      <p:pic>
        <p:nvPicPr>
          <p:cNvPr id="18436" name="Picture 5" descr="CA Coastal Comm Logo.jpg                                       0002DDE0Macintosh HD                   C2F871DA:"/>
          <p:cNvPicPr>
            <a:picLocks noChangeAspect="1" noChangeArrowheads="1"/>
          </p:cNvPicPr>
          <p:nvPr/>
        </p:nvPicPr>
        <p:blipFill>
          <a:blip r:embed="rId5"/>
          <a:srcRect/>
          <a:stretch>
            <a:fillRect/>
          </a:stretch>
        </p:blipFill>
        <p:spPr bwMode="auto">
          <a:xfrm>
            <a:off x="5226050" y="5092700"/>
            <a:ext cx="3232150" cy="701675"/>
          </a:xfrm>
          <a:prstGeom prst="rect">
            <a:avLst/>
          </a:prstGeom>
          <a:noFill/>
          <a:ln w="9525">
            <a:noFill/>
            <a:miter lim="800000"/>
            <a:headEnd/>
            <a:tailEnd/>
          </a:ln>
        </p:spPr>
      </p:pic>
      <p:pic>
        <p:nvPicPr>
          <p:cNvPr id="18437" name="Picture 6" descr="CA DFG Logo.jpg                                                0002DDE0Macintosh HD                   C2F871DA:"/>
          <p:cNvPicPr>
            <a:picLocks noChangeAspect="1" noChangeArrowheads="1"/>
          </p:cNvPicPr>
          <p:nvPr/>
        </p:nvPicPr>
        <p:blipFill>
          <a:blip r:embed="rId6"/>
          <a:srcRect/>
          <a:stretch>
            <a:fillRect/>
          </a:stretch>
        </p:blipFill>
        <p:spPr bwMode="auto">
          <a:xfrm>
            <a:off x="5226050" y="5937250"/>
            <a:ext cx="3232150" cy="728663"/>
          </a:xfrm>
          <a:prstGeom prst="rect">
            <a:avLst/>
          </a:prstGeom>
          <a:noFill/>
          <a:ln w="9525">
            <a:noFill/>
            <a:miter lim="800000"/>
            <a:headEnd/>
            <a:tailEnd/>
          </a:ln>
        </p:spPr>
      </p:pic>
      <p:pic>
        <p:nvPicPr>
          <p:cNvPr id="18438" name="Picture 6" descr="P1010057.JPG                                                   00E6DF9CMacintosh HD                   C2F871D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 y="123825"/>
            <a:ext cx="2647950" cy="3368675"/>
          </a:xfrm>
          <a:prstGeom prst="rect">
            <a:avLst/>
          </a:prstGeom>
          <a:noFill/>
          <a:ln w="6350">
            <a:solidFill>
              <a:schemeClr val="tx1"/>
            </a:solidFill>
            <a:miter lim="800000"/>
            <a:headEnd/>
            <a:tailEnd/>
          </a:ln>
        </p:spPr>
      </p:pic>
      <p:sp>
        <p:nvSpPr>
          <p:cNvPr id="18439" name="Text Box 6"/>
          <p:cNvSpPr txBox="1">
            <a:spLocks noChangeArrowheads="1"/>
          </p:cNvSpPr>
          <p:nvPr/>
        </p:nvSpPr>
        <p:spPr bwMode="auto">
          <a:xfrm>
            <a:off x="1130300" y="184150"/>
            <a:ext cx="6762750" cy="457200"/>
          </a:xfrm>
          <a:prstGeom prst="rect">
            <a:avLst/>
          </a:prstGeom>
          <a:solidFill>
            <a:srgbClr val="C4BD97">
              <a:alpha val="78038"/>
            </a:srgbClr>
          </a:solidFill>
          <a:ln w="9525">
            <a:noFill/>
            <a:miter lim="800000"/>
            <a:headEnd/>
            <a:tailEnd/>
          </a:ln>
        </p:spPr>
        <p:txBody>
          <a:bodyPr>
            <a:spAutoFit/>
          </a:bodyPr>
          <a:lstStyle/>
          <a:p>
            <a:pPr>
              <a:spcBef>
                <a:spcPct val="50000"/>
              </a:spcBef>
            </a:pPr>
            <a:r>
              <a:rPr lang="en-US" sz="2400" b="1">
                <a:latin typeface="Calibri" pitchFamily="34" charset="0"/>
              </a:rPr>
              <a:t>Upper Newport Bay Ecological Reserve: 752 Acres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download-1.php.jpg                                             00E6DF9CMacintosh HD                   C2F871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88163"/>
          </a:xfrm>
          <a:prstGeom prst="rect">
            <a:avLst/>
          </a:prstGeom>
          <a:noFill/>
          <a:ln w="9525">
            <a:noFill/>
            <a:miter lim="800000"/>
            <a:headEnd/>
            <a:tailEnd/>
          </a:ln>
        </p:spPr>
      </p:pic>
      <p:sp>
        <p:nvSpPr>
          <p:cNvPr id="20482" name="Text Box 7"/>
          <p:cNvSpPr txBox="1">
            <a:spLocks noChangeArrowheads="1"/>
          </p:cNvSpPr>
          <p:nvPr/>
        </p:nvSpPr>
        <p:spPr bwMode="auto">
          <a:xfrm>
            <a:off x="0" y="0"/>
            <a:ext cx="4341813" cy="1604963"/>
          </a:xfrm>
          <a:prstGeom prst="rect">
            <a:avLst/>
          </a:prstGeom>
          <a:solidFill>
            <a:schemeClr val="bg1">
              <a:alpha val="74901"/>
            </a:schemeClr>
          </a:solidFill>
          <a:ln w="9525">
            <a:noFill/>
            <a:miter lim="800000"/>
            <a:headEnd/>
            <a:tailEnd/>
          </a:ln>
        </p:spPr>
        <p:txBody>
          <a:bodyPr>
            <a:spAutoFit/>
          </a:bodyPr>
          <a:lstStyle/>
          <a:p>
            <a:pPr algn="ctr">
              <a:spcBef>
                <a:spcPct val="50000"/>
              </a:spcBef>
            </a:pPr>
            <a:r>
              <a:rPr lang="en-US" b="1">
                <a:latin typeface="Calibri" pitchFamily="34" charset="0"/>
              </a:rPr>
              <a:t>4.8 ACRE SLOPE</a:t>
            </a:r>
          </a:p>
          <a:p>
            <a:pPr algn="ctr">
              <a:spcBef>
                <a:spcPct val="50000"/>
              </a:spcBef>
            </a:pPr>
            <a:r>
              <a:rPr lang="en-US" b="1">
                <a:latin typeface="Calibri" pitchFamily="34" charset="0"/>
              </a:rPr>
              <a:t>COASTAL SAGE SCRUB</a:t>
            </a:r>
          </a:p>
          <a:p>
            <a:pPr algn="ctr">
              <a:spcBef>
                <a:spcPct val="50000"/>
              </a:spcBef>
            </a:pPr>
            <a:r>
              <a:rPr lang="en-US" b="1">
                <a:latin typeface="Calibri" pitchFamily="34" charset="0"/>
              </a:rPr>
              <a:t>NATIVE GRASSLAND</a:t>
            </a:r>
          </a:p>
          <a:p>
            <a:pPr algn="ctr">
              <a:spcBef>
                <a:spcPct val="50000"/>
              </a:spcBef>
            </a:pPr>
            <a:r>
              <a:rPr lang="en-US" b="1">
                <a:latin typeface="Calibri" pitchFamily="34" charset="0"/>
              </a:rPr>
              <a:t>INVASIVES: BRASSICA AND ERODIUM SPP.</a:t>
            </a:r>
          </a:p>
        </p:txBody>
      </p:sp>
      <p:pic>
        <p:nvPicPr>
          <p:cNvPr id="20483" name="Picture 3" descr="SJV-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77100" y="5078413"/>
            <a:ext cx="1866900" cy="17795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Brassic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Brassic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4578" name="Title 1"/>
          <p:cNvSpPr>
            <a:spLocks noGrp="1"/>
          </p:cNvSpPr>
          <p:nvPr>
            <p:ph type="title"/>
          </p:nvPr>
        </p:nvSpPr>
        <p:spPr/>
        <p:txBody>
          <a:bodyPr/>
          <a:lstStyle/>
          <a:p>
            <a:pPr eaLnBrk="1" hangingPunct="1"/>
            <a:r>
              <a:rPr lang="en-US" sz="3600" smtClean="0"/>
              <a:t>Effects of </a:t>
            </a:r>
            <a:r>
              <a:rPr lang="en-US" sz="3600" i="1" smtClean="0"/>
              <a:t>Brassica</a:t>
            </a:r>
            <a:r>
              <a:rPr lang="en-US" sz="3600" smtClean="0"/>
              <a:t> Invasion on Ecosystems</a:t>
            </a:r>
          </a:p>
        </p:txBody>
      </p:sp>
      <p:sp>
        <p:nvSpPr>
          <p:cNvPr id="24579" name="Content Placeholder 2"/>
          <p:cNvSpPr>
            <a:spLocks noGrp="1"/>
          </p:cNvSpPr>
          <p:nvPr>
            <p:ph idx="1"/>
          </p:nvPr>
        </p:nvSpPr>
        <p:spPr>
          <a:xfrm>
            <a:off x="0" y="2390775"/>
            <a:ext cx="9144000" cy="2193925"/>
          </a:xfrm>
          <a:solidFill>
            <a:schemeClr val="tx1">
              <a:alpha val="70195"/>
            </a:schemeClr>
          </a:solidFill>
        </p:spPr>
        <p:txBody>
          <a:bodyPr/>
          <a:lstStyle/>
          <a:p>
            <a:pPr marL="457200" indent="-336550" eaLnBrk="1" hangingPunct="1"/>
            <a:r>
              <a:rPr lang="en-US" smtClean="0">
                <a:solidFill>
                  <a:schemeClr val="bg1"/>
                </a:solidFill>
              </a:rPr>
              <a:t>Alter structure and composition of coastal sage scrub (CSS)</a:t>
            </a:r>
          </a:p>
          <a:p>
            <a:pPr marL="457200" indent="-336550" eaLnBrk="1" hangingPunct="1"/>
            <a:r>
              <a:rPr lang="en-US" smtClean="0">
                <a:solidFill>
                  <a:schemeClr val="bg1"/>
                </a:solidFill>
              </a:rPr>
              <a:t>Disrupt native fungal communities on which many CSS plant species depend</a:t>
            </a: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917825" y="0"/>
            <a:ext cx="6018213" cy="1417638"/>
          </a:xfrm>
        </p:spPr>
        <p:txBody>
          <a:bodyPr/>
          <a:lstStyle/>
          <a:p>
            <a:pPr eaLnBrk="1" hangingPunct="1"/>
            <a:r>
              <a:rPr lang="en-US" sz="3600" smtClean="0"/>
              <a:t>Establishing experimental </a:t>
            </a:r>
            <a:r>
              <a:rPr lang="en-US" sz="3600" i="1" smtClean="0"/>
              <a:t>Brassica </a:t>
            </a:r>
            <a:r>
              <a:rPr lang="en-US" sz="3600" smtClean="0"/>
              <a:t>removal plots</a:t>
            </a:r>
          </a:p>
        </p:txBody>
      </p:sp>
      <p:pic>
        <p:nvPicPr>
          <p:cNvPr id="26626" name="Content Placeholder 3" descr="Picture 14.png"/>
          <p:cNvPicPr>
            <a:picLocks noGrp="1" noChangeAspect="1"/>
          </p:cNvPicPr>
          <p:nvPr>
            <p:ph idx="1"/>
          </p:nvPr>
        </p:nvPicPr>
        <p:blipFill>
          <a:blip r:embed="rId3" cstate="email">
            <a:extLst>
              <a:ext uri="{28A0092B-C50C-407E-A947-70E740481C1C}">
                <a14:useLocalDpi xmlns:a14="http://schemas.microsoft.com/office/drawing/2010/main"/>
              </a:ext>
            </a:extLst>
          </a:blip>
          <a:srcRect t="-14496" b="-14496"/>
          <a:stretch>
            <a:fillRect/>
          </a:stretch>
        </p:blipFill>
        <p:spPr>
          <a:xfrm>
            <a:off x="209550" y="0"/>
            <a:ext cx="2917825" cy="1604963"/>
          </a:xfrm>
        </p:spPr>
      </p:pic>
      <p:sp>
        <p:nvSpPr>
          <p:cNvPr id="26627" name="TextBox 5"/>
          <p:cNvSpPr txBox="1">
            <a:spLocks noChangeArrowheads="1"/>
          </p:cNvSpPr>
          <p:nvPr/>
        </p:nvSpPr>
        <p:spPr bwMode="auto">
          <a:xfrm>
            <a:off x="209550" y="1604963"/>
            <a:ext cx="5226050" cy="5116512"/>
          </a:xfrm>
          <a:prstGeom prst="rect">
            <a:avLst/>
          </a:prstGeom>
          <a:noFill/>
          <a:ln w="9525">
            <a:noFill/>
            <a:miter lim="800000"/>
            <a:headEnd/>
            <a:tailEnd/>
          </a:ln>
        </p:spPr>
        <p:txBody>
          <a:bodyPr>
            <a:spAutoFit/>
          </a:bodyPr>
          <a:lstStyle/>
          <a:p>
            <a:pPr marL="342900" indent="-342900"/>
            <a:r>
              <a:rPr lang="en-US" sz="2200"/>
              <a:t>4 treatments x 4 reps. = 16 plots </a:t>
            </a:r>
            <a:endParaRPr lang="en-US" sz="2200" b="1">
              <a:latin typeface="Calibri" pitchFamily="34" charset="0"/>
            </a:endParaRPr>
          </a:p>
          <a:p>
            <a:pPr marL="342900" indent="-342900"/>
            <a:endParaRPr lang="en-US" sz="2200" b="1">
              <a:latin typeface="Calibri" pitchFamily="34" charset="0"/>
            </a:endParaRPr>
          </a:p>
          <a:p>
            <a:pPr marL="342900" indent="-342900"/>
            <a:r>
              <a:rPr lang="en-US" sz="2200" b="1">
                <a:latin typeface="Calibri" pitchFamily="34" charset="0"/>
              </a:rPr>
              <a:t>Treatments:</a:t>
            </a:r>
          </a:p>
          <a:p>
            <a:pPr marL="342900" indent="-342900">
              <a:buFont typeface="Arial" charset="0"/>
              <a:buAutoNum type="arabicPeriod"/>
            </a:pPr>
            <a:r>
              <a:rPr lang="en-US" sz="2200">
                <a:latin typeface="Calibri" pitchFamily="34" charset="0"/>
              </a:rPr>
              <a:t>Herbicide (2% glyphosate)</a:t>
            </a:r>
          </a:p>
          <a:p>
            <a:pPr marL="342900" indent="-342900">
              <a:buFont typeface="Arial" charset="0"/>
              <a:buAutoNum type="arabicPeriod"/>
            </a:pPr>
            <a:r>
              <a:rPr lang="en-US" sz="2200">
                <a:latin typeface="Calibri" pitchFamily="34" charset="0"/>
              </a:rPr>
              <a:t>Mow</a:t>
            </a:r>
          </a:p>
          <a:p>
            <a:pPr marL="342900" indent="-342900">
              <a:buFont typeface="Arial" charset="0"/>
              <a:buAutoNum type="arabicPeriod"/>
            </a:pPr>
            <a:r>
              <a:rPr lang="en-US" sz="2200">
                <a:latin typeface="Calibri" pitchFamily="34" charset="0"/>
              </a:rPr>
              <a:t>Hand-weed</a:t>
            </a:r>
          </a:p>
          <a:p>
            <a:pPr marL="342900" indent="-342900">
              <a:buFont typeface="Arial" charset="0"/>
              <a:buAutoNum type="arabicPeriod"/>
            </a:pPr>
            <a:r>
              <a:rPr lang="en-US" sz="2200">
                <a:latin typeface="Calibri" pitchFamily="34" charset="0"/>
              </a:rPr>
              <a:t>Control</a:t>
            </a:r>
          </a:p>
          <a:p>
            <a:pPr marL="342900" indent="-342900">
              <a:buFont typeface="Arial" charset="0"/>
              <a:buNone/>
            </a:pPr>
            <a:endParaRPr lang="en-US" sz="2200">
              <a:latin typeface="Calibri" pitchFamily="34" charset="0"/>
            </a:endParaRPr>
          </a:p>
          <a:p>
            <a:pPr marL="342900" indent="-342900">
              <a:buFont typeface="Arial" charset="0"/>
              <a:buNone/>
            </a:pPr>
            <a:r>
              <a:rPr lang="en-US" sz="2200">
                <a:latin typeface="Calibri" pitchFamily="34" charset="0"/>
              </a:rPr>
              <a:t>Treatments applied in Mar &amp; Dec 2009    and Dec 2010</a:t>
            </a:r>
          </a:p>
          <a:p>
            <a:pPr marL="342900" indent="-342900">
              <a:buFont typeface="Arial" charset="0"/>
              <a:buChar char="•"/>
            </a:pPr>
            <a:endParaRPr lang="en-US" sz="2200">
              <a:latin typeface="Calibri" pitchFamily="34" charset="0"/>
            </a:endParaRPr>
          </a:p>
          <a:p>
            <a:pPr marL="342900" indent="-342900"/>
            <a:r>
              <a:rPr lang="en-US" sz="2200" b="1">
                <a:latin typeface="Calibri" pitchFamily="34" charset="0"/>
              </a:rPr>
              <a:t>Responses Measured (Spring 2010-2012):</a:t>
            </a:r>
          </a:p>
          <a:p>
            <a:pPr marL="342900" indent="-342900">
              <a:buFont typeface="Arial" charset="0"/>
              <a:buChar char="•"/>
            </a:pPr>
            <a:r>
              <a:rPr lang="en-US" sz="2200">
                <a:latin typeface="Calibri" pitchFamily="34" charset="0"/>
              </a:rPr>
              <a:t>Percent cover of all plant species</a:t>
            </a:r>
          </a:p>
          <a:p>
            <a:pPr marL="342900" indent="-342900">
              <a:buFont typeface="Arial" charset="0"/>
              <a:buChar char="•"/>
            </a:pPr>
            <a:r>
              <a:rPr lang="en-US" sz="2200">
                <a:latin typeface="Calibri" pitchFamily="34" charset="0"/>
              </a:rPr>
              <a:t>Fungal hyphal length in soil</a:t>
            </a:r>
          </a:p>
          <a:p>
            <a:pPr marL="342900" indent="-342900">
              <a:buFont typeface="Arial" charset="0"/>
              <a:buNone/>
            </a:pPr>
            <a:endParaRPr lang="en-US" sz="2200">
              <a:latin typeface="Calibri" pitchFamily="34" charset="0"/>
            </a:endParaRPr>
          </a:p>
        </p:txBody>
      </p:sp>
      <p:pic>
        <p:nvPicPr>
          <p:cNvPr id="26628" name="Picture 10" descr="P100000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9613" y="1604963"/>
            <a:ext cx="2670175" cy="2224087"/>
          </a:xfrm>
          <a:prstGeom prst="rect">
            <a:avLst/>
          </a:prstGeom>
          <a:noFill/>
          <a:ln w="9525">
            <a:noFill/>
            <a:miter lim="800000"/>
            <a:headEnd/>
            <a:tailEnd/>
          </a:ln>
        </p:spPr>
      </p:pic>
      <p:pic>
        <p:nvPicPr>
          <p:cNvPr id="26629" name="Picture 11" descr="P100000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0400" y="1604963"/>
            <a:ext cx="2133600" cy="2224087"/>
          </a:xfrm>
          <a:prstGeom prst="rect">
            <a:avLst/>
          </a:prstGeom>
          <a:noFill/>
          <a:ln w="9525">
            <a:noFill/>
            <a:miter lim="800000"/>
            <a:headEnd/>
            <a:tailEnd/>
          </a:ln>
        </p:spPr>
      </p:pic>
      <p:pic>
        <p:nvPicPr>
          <p:cNvPr id="26630"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54700" y="4060825"/>
            <a:ext cx="3289300" cy="2505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sz="3600" smtClean="0"/>
              <a:t>Research Questions</a:t>
            </a:r>
          </a:p>
        </p:txBody>
      </p:sp>
      <p:sp>
        <p:nvSpPr>
          <p:cNvPr id="28674" name="Content Placeholder 2"/>
          <p:cNvSpPr>
            <a:spLocks noGrp="1"/>
          </p:cNvSpPr>
          <p:nvPr>
            <p:ph idx="4294967295"/>
          </p:nvPr>
        </p:nvSpPr>
        <p:spPr>
          <a:xfrm>
            <a:off x="292100" y="1658938"/>
            <a:ext cx="8597900" cy="4049712"/>
          </a:xfrm>
        </p:spPr>
        <p:txBody>
          <a:bodyPr/>
          <a:lstStyle/>
          <a:p>
            <a:pPr marL="609600" indent="-609600" eaLnBrk="1" hangingPunct="1">
              <a:buFont typeface="Arial" charset="0"/>
              <a:buNone/>
            </a:pPr>
            <a:r>
              <a:rPr lang="en-US" sz="2800" smtClean="0"/>
              <a:t>How do different methods of </a:t>
            </a:r>
            <a:r>
              <a:rPr lang="en-US" sz="2800" i="1" smtClean="0"/>
              <a:t>Brassica</a:t>
            </a:r>
            <a:r>
              <a:rPr lang="en-US" sz="2800" smtClean="0"/>
              <a:t> removal impact:</a:t>
            </a:r>
          </a:p>
          <a:p>
            <a:pPr marL="609600" indent="-609600" eaLnBrk="1" hangingPunct="1">
              <a:buFont typeface="Arial" charset="0"/>
              <a:buNone/>
            </a:pPr>
            <a:endParaRPr lang="en-US" sz="2800" smtClean="0"/>
          </a:p>
          <a:p>
            <a:pPr marL="609600" indent="-609600" eaLnBrk="1" hangingPunct="1">
              <a:buFont typeface="Arial" charset="0"/>
              <a:buAutoNum type="arabicPeriod"/>
            </a:pPr>
            <a:r>
              <a:rPr lang="en-US" sz="2800" smtClean="0"/>
              <a:t>Cover</a:t>
            </a:r>
            <a:r>
              <a:rPr lang="en-US" sz="2800" i="1" smtClean="0"/>
              <a:t> </a:t>
            </a:r>
            <a:r>
              <a:rPr lang="en-US" sz="2800" smtClean="0"/>
              <a:t>of </a:t>
            </a:r>
            <a:r>
              <a:rPr lang="en-US" sz="2800" i="1" smtClean="0"/>
              <a:t>Brassica </a:t>
            </a:r>
            <a:r>
              <a:rPr lang="en-US" sz="2800" smtClean="0"/>
              <a:t>species?</a:t>
            </a:r>
          </a:p>
          <a:p>
            <a:pPr marL="609600" indent="-609600" eaLnBrk="1" hangingPunct="1">
              <a:buFont typeface="Arial" charset="0"/>
              <a:buAutoNum type="arabicPeriod"/>
            </a:pPr>
            <a:r>
              <a:rPr lang="en-US" sz="2800" smtClean="0"/>
              <a:t>Overall cover of native and exotic vegetation?</a:t>
            </a:r>
          </a:p>
          <a:p>
            <a:pPr marL="609600" indent="-609600" eaLnBrk="1" hangingPunct="1">
              <a:buFont typeface="Arial" charset="0"/>
              <a:buAutoNum type="arabicPeriod"/>
            </a:pPr>
            <a:r>
              <a:rPr lang="en-US" sz="2800" smtClean="0"/>
              <a:t>Plant species composition?</a:t>
            </a:r>
          </a:p>
          <a:p>
            <a:pPr marL="609600" indent="-609600" eaLnBrk="1" hangingPunct="1">
              <a:buFont typeface="Arial" charset="0"/>
              <a:buAutoNum type="arabicPeriod"/>
            </a:pPr>
            <a:r>
              <a:rPr lang="en-US" sz="2800" smtClean="0"/>
              <a:t>Fungal biomass in soil?</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8229600" cy="798512"/>
          </a:xfrm>
        </p:spPr>
        <p:txBody>
          <a:bodyPr/>
          <a:lstStyle/>
          <a:p>
            <a:pPr eaLnBrk="1" hangingPunct="1"/>
            <a:r>
              <a:rPr lang="en-US" sz="2800" smtClean="0"/>
              <a:t>March 2010: Handweeding suppresses </a:t>
            </a:r>
            <a:r>
              <a:rPr lang="en-US" sz="2800" i="1" smtClean="0"/>
              <a:t>Brassica</a:t>
            </a:r>
            <a:r>
              <a:rPr lang="en-US" sz="2800" smtClean="0"/>
              <a:t> and promotes native plant cover more than controls</a:t>
            </a:r>
            <a:r>
              <a:rPr lang="en-US" sz="2000" smtClean="0"/>
              <a:t> </a:t>
            </a:r>
          </a:p>
        </p:txBody>
      </p:sp>
      <p:sp>
        <p:nvSpPr>
          <p:cNvPr id="30722" name="TextBox 3"/>
          <p:cNvSpPr txBox="1">
            <a:spLocks noChangeArrowheads="1"/>
          </p:cNvSpPr>
          <p:nvPr/>
        </p:nvSpPr>
        <p:spPr bwMode="auto">
          <a:xfrm>
            <a:off x="457200" y="6019800"/>
            <a:ext cx="8686800" cy="641350"/>
          </a:xfrm>
          <a:prstGeom prst="rect">
            <a:avLst/>
          </a:prstGeom>
          <a:noFill/>
          <a:ln w="9525">
            <a:noFill/>
            <a:miter lim="800000"/>
            <a:headEnd/>
            <a:tailEnd/>
          </a:ln>
        </p:spPr>
        <p:txBody>
          <a:bodyPr>
            <a:spAutoFit/>
          </a:bodyPr>
          <a:lstStyle/>
          <a:p>
            <a:r>
              <a:rPr lang="en-US">
                <a:latin typeface="Calibri" pitchFamily="34" charset="0"/>
              </a:rPr>
              <a:t>Native cover: F</a:t>
            </a:r>
            <a:r>
              <a:rPr lang="en-US" baseline="-25000">
                <a:latin typeface="Calibri" pitchFamily="34" charset="0"/>
              </a:rPr>
              <a:t>3,15</a:t>
            </a:r>
            <a:r>
              <a:rPr lang="en-US">
                <a:latin typeface="Calibri" pitchFamily="34" charset="0"/>
              </a:rPr>
              <a:t> = 3.93, P=0.036; </a:t>
            </a:r>
            <a:r>
              <a:rPr lang="en-US" i="1">
                <a:latin typeface="Calibri" pitchFamily="34" charset="0"/>
              </a:rPr>
              <a:t>Brassica </a:t>
            </a:r>
            <a:r>
              <a:rPr lang="en-US">
                <a:latin typeface="Calibri" pitchFamily="34" charset="0"/>
              </a:rPr>
              <a:t>cover</a:t>
            </a:r>
            <a:r>
              <a:rPr lang="en-US" i="1">
                <a:latin typeface="Calibri" pitchFamily="34" charset="0"/>
              </a:rPr>
              <a:t> :</a:t>
            </a:r>
            <a:r>
              <a:rPr lang="en-US">
                <a:latin typeface="Calibri" pitchFamily="34" charset="0"/>
              </a:rPr>
              <a:t> F</a:t>
            </a:r>
            <a:r>
              <a:rPr lang="en-US" baseline="-25000">
                <a:latin typeface="Calibri" pitchFamily="34" charset="0"/>
              </a:rPr>
              <a:t>3,15</a:t>
            </a:r>
            <a:r>
              <a:rPr lang="en-US">
                <a:latin typeface="Calibri" pitchFamily="34" charset="0"/>
              </a:rPr>
              <a:t> = 8.13, P = 0.003; </a:t>
            </a:r>
          </a:p>
          <a:p>
            <a:r>
              <a:rPr lang="en-US">
                <a:latin typeface="Calibri" pitchFamily="34" charset="0"/>
              </a:rPr>
              <a:t>Non-Brassica exotic cover: F</a:t>
            </a:r>
            <a:r>
              <a:rPr lang="en-US" baseline="-25000">
                <a:latin typeface="Calibri" pitchFamily="34" charset="0"/>
              </a:rPr>
              <a:t>3,15 </a:t>
            </a:r>
            <a:r>
              <a:rPr lang="en-US">
                <a:latin typeface="Calibri" pitchFamily="34" charset="0"/>
              </a:rPr>
              <a:t>= 11.65, P &lt; 0.001</a:t>
            </a:r>
          </a:p>
        </p:txBody>
      </p:sp>
      <p:grpSp>
        <p:nvGrpSpPr>
          <p:cNvPr id="30723" name="Group 6"/>
          <p:cNvGrpSpPr>
            <a:grpSpLocks/>
          </p:cNvGrpSpPr>
          <p:nvPr/>
        </p:nvGrpSpPr>
        <p:grpSpPr bwMode="auto">
          <a:xfrm>
            <a:off x="457200" y="1190625"/>
            <a:ext cx="8229600" cy="4829175"/>
            <a:chOff x="288" y="750"/>
            <a:chExt cx="5184" cy="3042"/>
          </a:xfrm>
        </p:grpSpPr>
        <p:pic>
          <p:nvPicPr>
            <p:cNvPr id="30724" name="Picture 5" descr="Slide1"/>
            <p:cNvPicPr>
              <a:picLocks noChangeAspect="1" noChangeArrowheads="1"/>
            </p:cNvPicPr>
            <p:nvPr/>
          </p:nvPicPr>
          <p:blipFill>
            <a:blip r:embed="rId3" cstate="email">
              <a:extLst>
                <a:ext uri="{28A0092B-C50C-407E-A947-70E740481C1C}">
                  <a14:useLocalDpi xmlns:a14="http://schemas.microsoft.com/office/drawing/2010/main"/>
                </a:ext>
              </a:extLst>
            </a:blip>
            <a:srcRect t="12500" b="9259"/>
            <a:stretch>
              <a:fillRect/>
            </a:stretch>
          </p:blipFill>
          <p:spPr bwMode="auto">
            <a:xfrm>
              <a:off x="288" y="750"/>
              <a:ext cx="5184" cy="3042"/>
            </a:xfrm>
            <a:prstGeom prst="rect">
              <a:avLst/>
            </a:prstGeom>
            <a:noFill/>
            <a:ln w="9525">
              <a:noFill/>
              <a:miter lim="800000"/>
              <a:headEnd/>
              <a:tailEnd/>
            </a:ln>
          </p:spPr>
        </p:pic>
        <p:sp>
          <p:nvSpPr>
            <p:cNvPr id="30725" name="Text Box 5"/>
            <p:cNvSpPr txBox="1">
              <a:spLocks noChangeArrowheads="1"/>
            </p:cNvSpPr>
            <p:nvPr/>
          </p:nvSpPr>
          <p:spPr bwMode="auto">
            <a:xfrm>
              <a:off x="1352" y="3561"/>
              <a:ext cx="2776" cy="212"/>
            </a:xfrm>
            <a:prstGeom prst="rect">
              <a:avLst/>
            </a:prstGeom>
            <a:solidFill>
              <a:schemeClr val="bg1"/>
            </a:solidFill>
            <a:ln w="9525">
              <a:noFill/>
              <a:miter lim="800000"/>
              <a:headEnd/>
              <a:tailEnd/>
            </a:ln>
          </p:spPr>
          <p:txBody>
            <a:bodyPr>
              <a:spAutoFit/>
            </a:bodyPr>
            <a:lstStyle/>
            <a:p>
              <a:pPr algn="ctr" defTabSz="914400">
                <a:spcBef>
                  <a:spcPct val="50000"/>
                </a:spcBef>
              </a:pPr>
              <a:r>
                <a:rPr lang="en-US" sz="1600" b="1"/>
                <a:t>Removal Treatments</a:t>
              </a: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1611</TotalTime>
  <Words>2543</Words>
  <Application>Microsoft Macintosh PowerPoint</Application>
  <PresentationFormat>On-screen Show (4:3)</PresentationFormat>
  <Paragraphs>227</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Plant and fungal community responses to different methods of Brassica removal</vt:lpstr>
      <vt:lpstr>PowerPoint Presentation</vt:lpstr>
      <vt:lpstr>PowerPoint Presentation</vt:lpstr>
      <vt:lpstr>PowerPoint Presentation</vt:lpstr>
      <vt:lpstr>PowerPoint Presentation</vt:lpstr>
      <vt:lpstr>Effects of Brassica Invasion on Ecosystems</vt:lpstr>
      <vt:lpstr>Establishing experimental Brassica removal plots</vt:lpstr>
      <vt:lpstr>Research Questions</vt:lpstr>
      <vt:lpstr>March 2010: Handweeding suppresses Brassica and promotes native plant cover more than controls </vt:lpstr>
      <vt:lpstr>Mowing &amp; handweeding ↓ Brassica and          ↑ the native Deindandra fasiculata</vt:lpstr>
      <vt:lpstr>Brassica removal increases fungal biomass</vt:lpstr>
      <vt:lpstr>March 2011: Handweeding suppresses Brassica and promotes native plant cover more than controls </vt:lpstr>
      <vt:lpstr>January 2012: Handweeding suppresses Brassica and promotes native plant cover more than controls </vt:lpstr>
      <vt:lpstr>Summary</vt:lpstr>
      <vt:lpstr>Is hand-weeding worth the effort?</vt:lpstr>
      <vt:lpstr>Acknowledgements</vt:lpstr>
      <vt:lpstr>Soil fungi increase when soil nitrate declines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and fungal community responses to different methods of Brassica removal</dc:title>
  <dc:creator>Jessica Pratt</dc:creator>
  <cp:lastModifiedBy>Sarah Kimball</cp:lastModifiedBy>
  <cp:revision>50</cp:revision>
  <dcterms:created xsi:type="dcterms:W3CDTF">2012-01-23T17:53:21Z</dcterms:created>
  <dcterms:modified xsi:type="dcterms:W3CDTF">2012-02-07T21:05:32Z</dcterms:modified>
</cp:coreProperties>
</file>