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8" r:id="rId4"/>
    <p:sldId id="262" r:id="rId5"/>
    <p:sldId id="269" r:id="rId6"/>
    <p:sldId id="261" r:id="rId7"/>
    <p:sldId id="259" r:id="rId8"/>
    <p:sldId id="264" r:id="rId9"/>
    <p:sldId id="281" r:id="rId10"/>
    <p:sldId id="267" r:id="rId11"/>
    <p:sldId id="273" r:id="rId12"/>
    <p:sldId id="268" r:id="rId13"/>
    <p:sldId id="279" r:id="rId14"/>
    <p:sldId id="277" r:id="rId15"/>
    <p:sldId id="272" r:id="rId16"/>
    <p:sldId id="274" r:id="rId17"/>
    <p:sldId id="280" r:id="rId18"/>
    <p:sldId id="271" r:id="rId19"/>
    <p:sldId id="282" r:id="rId20"/>
  </p:sldIdLst>
  <p:sldSz cx="9144000" cy="6858000" type="screen4x3"/>
  <p:notesSz cx="9144000" cy="6858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6340" autoAdjust="0"/>
  </p:normalViewPr>
  <p:slideViewPr>
    <p:cSldViewPr>
      <p:cViewPr>
        <p:scale>
          <a:sx n="100" d="100"/>
          <a:sy n="100" d="100"/>
        </p:scale>
        <p:origin x="-2400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1098-A44E-441A-9713-070C9A7D5022}" type="datetimeFigureOut">
              <a:rPr lang="en-US" smtClean="0"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5744-C5F8-4C58-BF35-D24588F28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75-B22F-4252-96C1-8EF671E3648B}" type="datetimeFigureOut">
              <a:rPr lang="en-US" smtClean="0"/>
              <a:t>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F8D2B-0F1A-4F20-AA23-1D18AB64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8D2B-0F1A-4F20-AA23-1D18AB64F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1990:     TNC prepares management plan for 22,000 acres of Irvine Co open space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1992:     TNC assumes management of 22,000 ac Irvine Co land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-Docent program established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w/ Laguna Greenbelt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-Natural resource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programs initiated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invasives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wildlife monitoring, restoration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       NROC established. Assistance with development of monitoring and management programs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       Irvine Co dedicates additional 11,500 acres; Conservation Easements established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       TNCs management role on Irvine Ranch transferred to Irvine Ranch Conservancy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2007-on                TNC  Role: Monitor condition of and enforce protection of Conservation Values on easement lands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8D2B-0F1A-4F20-AA23-1D18AB64F0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Irvine</a:t>
            </a:r>
            <a:r>
              <a:rPr lang="en-US" baseline="0" dirty="0" smtClean="0"/>
              <a:t> Ranch Open Space – Fremont, Anaheim (Gypsum), </a:t>
            </a:r>
            <a:r>
              <a:rPr lang="en-US" baseline="0" dirty="0" err="1" smtClean="0"/>
              <a:t>SilMod</a:t>
            </a:r>
            <a:r>
              <a:rPr lang="en-US" baseline="0" dirty="0" smtClean="0"/>
              <a:t> and East Orange</a:t>
            </a:r>
          </a:p>
          <a:p>
            <a:r>
              <a:rPr lang="en-US" baseline="0" dirty="0" smtClean="0"/>
              <a:t>Laguna Laurel/Parcel 5 in Coastal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8D2B-0F1A-4F20-AA23-1D18AB64F0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Irvine</a:t>
            </a:r>
            <a:r>
              <a:rPr lang="en-US" baseline="0" dirty="0" smtClean="0"/>
              <a:t> Ranch Open Space – Fremont, Anaheim (Gypsum), </a:t>
            </a:r>
            <a:r>
              <a:rPr lang="en-US" baseline="0" dirty="0" err="1" smtClean="0"/>
              <a:t>SilMod</a:t>
            </a:r>
            <a:r>
              <a:rPr lang="en-US" baseline="0" dirty="0" smtClean="0"/>
              <a:t> and East Orange</a:t>
            </a:r>
          </a:p>
          <a:p>
            <a:r>
              <a:rPr lang="en-US" baseline="0" dirty="0" smtClean="0"/>
              <a:t>Laguna Laurel/Parcel 5 in Coastal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8D2B-0F1A-4F20-AA23-1D18AB64F0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09E4-94DB-4EF2-8F74-915AF68EA18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4BD0-996F-4413-8EFB-0FC8C58F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zprincipe\Pictures\Irvine\Fremont0308 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"/>
            <a:ext cx="9144000" cy="68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zprincipe\Pictures\Irvine\Fremont0308 016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510640"/>
            <a:ext cx="7334250" cy="25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Conservation Easement Lands in Orange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Nature Conservancy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Zachary Principe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Monitoring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Assess effectiveness of easements in protecting Conservation </a:t>
            </a:r>
            <a:r>
              <a:rPr lang="en-US" dirty="0"/>
              <a:t>V</a:t>
            </a:r>
            <a:r>
              <a:rPr lang="en-US" dirty="0" smtClean="0"/>
              <a:t>alues</a:t>
            </a:r>
          </a:p>
          <a:p>
            <a:pPr lvl="1"/>
            <a:r>
              <a:rPr lang="en-US" dirty="0" smtClean="0"/>
              <a:t>Status and trends of CVs and their threats</a:t>
            </a:r>
          </a:p>
          <a:p>
            <a:pPr lvl="1"/>
            <a:r>
              <a:rPr lang="en-US" dirty="0" smtClean="0"/>
              <a:t>Foster research and monitoring collaborations</a:t>
            </a:r>
          </a:p>
          <a:p>
            <a:pPr lvl="1"/>
            <a:r>
              <a:rPr lang="en-US" dirty="0" smtClean="0"/>
              <a:t>Develop efficient and effective monitoring programs</a:t>
            </a:r>
          </a:p>
          <a:p>
            <a:r>
              <a:rPr lang="en-US" dirty="0" smtClean="0"/>
              <a:t>Understand interactions between natural and human-use Conservation Values</a:t>
            </a:r>
          </a:p>
          <a:p>
            <a:r>
              <a:rPr lang="en-US" dirty="0" smtClean="0"/>
              <a:t>Understand external factors influencing CVs</a:t>
            </a:r>
          </a:p>
          <a:p>
            <a:pPr lvl="1"/>
            <a:r>
              <a:rPr lang="en-US" dirty="0" smtClean="0"/>
              <a:t>invasive species, fire, climate change, edge effects, air quality</a:t>
            </a:r>
          </a:p>
          <a:p>
            <a:r>
              <a:rPr lang="en-US" dirty="0" smtClean="0"/>
              <a:t>Assess the role of the easement lands in supporting large scale ecological processes and wide-ranging </a:t>
            </a:r>
            <a:r>
              <a:rPr lang="en-US" dirty="0"/>
              <a:t>species </a:t>
            </a:r>
            <a:r>
              <a:rPr lang="en-US" dirty="0" smtClean="0"/>
              <a:t>within network of </a:t>
            </a:r>
            <a:r>
              <a:rPr lang="en-US" dirty="0"/>
              <a:t>OC open </a:t>
            </a:r>
            <a:r>
              <a:rPr lang="en-US" dirty="0" smtClean="0"/>
              <a:t>space 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TNC Monitoring of Conservation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 monitoring</a:t>
            </a:r>
          </a:p>
          <a:p>
            <a:r>
              <a:rPr lang="en-US" dirty="0" smtClean="0"/>
              <a:t>Vegetation community monitoring</a:t>
            </a:r>
          </a:p>
          <a:p>
            <a:r>
              <a:rPr lang="en-US" dirty="0" smtClean="0"/>
              <a:t>Oak woodland monitoring</a:t>
            </a:r>
          </a:p>
          <a:p>
            <a:r>
              <a:rPr lang="en-US" dirty="0" smtClean="0"/>
              <a:t>Reptile and Amphibian monitoring</a:t>
            </a:r>
          </a:p>
          <a:p>
            <a:r>
              <a:rPr lang="en-US" dirty="0" smtClean="0"/>
              <a:t>Bird monitoring</a:t>
            </a:r>
          </a:p>
          <a:p>
            <a:r>
              <a:rPr lang="en-US" dirty="0" smtClean="0"/>
              <a:t>Lichen inventory</a:t>
            </a:r>
          </a:p>
          <a:p>
            <a:r>
              <a:rPr lang="en-US" dirty="0" smtClean="0"/>
              <a:t>Mountain lion activity monitoring</a:t>
            </a:r>
          </a:p>
          <a:p>
            <a:r>
              <a:rPr lang="en-US" dirty="0" smtClean="0"/>
              <a:t>Irvine Mesa baseline biological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Conservation Value</a:t>
            </a:r>
          </a:p>
          <a:p>
            <a:r>
              <a:rPr lang="en-US" dirty="0" smtClean="0"/>
              <a:t>Orange County supports a majority of bats in the South Coast </a:t>
            </a:r>
            <a:r>
              <a:rPr lang="en-US" dirty="0" err="1" smtClean="0"/>
              <a:t>Ecoregion</a:t>
            </a:r>
            <a:endParaRPr lang="en-US" dirty="0" smtClean="0"/>
          </a:p>
          <a:p>
            <a:r>
              <a:rPr lang="en-US" dirty="0" smtClean="0"/>
              <a:t>More than half the species are listed as rare</a:t>
            </a:r>
          </a:p>
          <a:p>
            <a:r>
              <a:rPr lang="en-US" dirty="0" smtClean="0"/>
              <a:t>Most of the bats in OC are known to occur on easement lands</a:t>
            </a:r>
          </a:p>
          <a:p>
            <a:r>
              <a:rPr lang="en-US" dirty="0" smtClean="0"/>
              <a:t>Bats susceptible to human land 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  <p:pic>
        <p:nvPicPr>
          <p:cNvPr id="5122" name="Picture 2" descr="C:\Users\zprincipe\Pictures\Irvine\Fremont P15 - 6June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64776"/>
            <a:ext cx="3237368" cy="16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5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 </a:t>
            </a:r>
            <a:r>
              <a:rPr lang="en-US" dirty="0" smtClean="0"/>
              <a:t>monitoring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Species </a:t>
            </a:r>
            <a:r>
              <a:rPr lang="en-US" dirty="0"/>
              <a:t>composition (including seasonal variations);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Roosting </a:t>
            </a:r>
            <a:r>
              <a:rPr lang="en-US" dirty="0"/>
              <a:t>(locations, types, timing, species, numbers);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Foraging </a:t>
            </a:r>
            <a:r>
              <a:rPr lang="en-US" dirty="0"/>
              <a:t>locations </a:t>
            </a:r>
            <a:r>
              <a:rPr lang="en-US" dirty="0" smtClean="0"/>
              <a:t>(seasonal use, </a:t>
            </a:r>
            <a:r>
              <a:rPr lang="en-US" dirty="0"/>
              <a:t>hot spots);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Long-term </a:t>
            </a:r>
            <a:r>
              <a:rPr lang="en-US" dirty="0"/>
              <a:t>patterns in species composition, diversity, and roosting;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Used to inform conservation activities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Lichen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Important biological component of rock outcrops</a:t>
            </a:r>
          </a:p>
          <a:p>
            <a:r>
              <a:rPr lang="en-US" dirty="0" err="1" smtClean="0"/>
              <a:t>Bioindicators</a:t>
            </a:r>
            <a:endParaRPr lang="en-US" dirty="0" smtClean="0"/>
          </a:p>
          <a:p>
            <a:pPr lvl="1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Climate change</a:t>
            </a:r>
          </a:p>
          <a:p>
            <a:r>
              <a:rPr lang="en-US" dirty="0" smtClean="0"/>
              <a:t>Inventory to establish baseline on diversity and composition of the lichen community</a:t>
            </a:r>
          </a:p>
          <a:p>
            <a:r>
              <a:rPr lang="en-US" dirty="0" smtClean="0"/>
              <a:t>Investigate influence of fire and track recovery</a:t>
            </a:r>
          </a:p>
          <a:p>
            <a:pPr lvl="1"/>
            <a:r>
              <a:rPr lang="en-US" dirty="0" smtClean="0"/>
              <a:t>Proposed survey of established plots/sites every 5 </a:t>
            </a:r>
            <a:r>
              <a:rPr lang="en-US" dirty="0" err="1" smtClean="0"/>
              <a:t>yrs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  <p:pic>
        <p:nvPicPr>
          <p:cNvPr id="3074" name="Picture 2" descr="C:\Users\zprincipe\Documents\OC\Lichen\Lichen\Diploschistes actinostomus 187838_f_16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principe\Documents\OC\Lichen\Lichen\Flavopunctelia flaventior 187828_f_6,3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59084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Vegetation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Conservation Values</a:t>
            </a:r>
          </a:p>
          <a:p>
            <a:pPr lvl="1"/>
            <a:r>
              <a:rPr lang="en-US" dirty="0" smtClean="0"/>
              <a:t>Grasslands</a:t>
            </a:r>
          </a:p>
          <a:p>
            <a:pPr lvl="1"/>
            <a:r>
              <a:rPr lang="en-US" dirty="0" smtClean="0"/>
              <a:t>Chaparral</a:t>
            </a:r>
          </a:p>
          <a:p>
            <a:pPr lvl="1"/>
            <a:r>
              <a:rPr lang="en-US" dirty="0" smtClean="0"/>
              <a:t>Coastal Sage Scrub</a:t>
            </a:r>
          </a:p>
          <a:p>
            <a:r>
              <a:rPr lang="en-US" dirty="0" smtClean="0"/>
              <a:t>Design a monitoring program that is effective, efficient, transparent and defensible.</a:t>
            </a:r>
          </a:p>
          <a:p>
            <a:r>
              <a:rPr lang="en-US" dirty="0" smtClean="0"/>
              <a:t>Describe status and trends of species richness and cover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81" y="5961414"/>
            <a:ext cx="1828800" cy="914400"/>
          </a:xfrm>
          <a:prstGeom prst="rect">
            <a:avLst/>
          </a:prstGeom>
        </p:spPr>
      </p:pic>
      <p:pic>
        <p:nvPicPr>
          <p:cNvPr id="6146" name="Picture 2" descr="C:\Users\zprincipe\Pictures\Irvine\East Orange Conservation Easement Photo-station - 8C - July 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176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Oak </a:t>
            </a:r>
            <a:r>
              <a:rPr lang="en-US" dirty="0" smtClean="0"/>
              <a:t>Woodland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a robust and cost effective monitoring </a:t>
            </a:r>
            <a:r>
              <a:rPr lang="en-US" dirty="0" smtClean="0"/>
              <a:t>protocol </a:t>
            </a:r>
          </a:p>
          <a:p>
            <a:pPr lvl="1"/>
            <a:r>
              <a:rPr lang="en-US" dirty="0"/>
              <a:t>Provide information on oak populations relevant for measuring oak woodland viability and easement success</a:t>
            </a:r>
          </a:p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Describe the current status of adult oaks in woodlands</a:t>
            </a:r>
          </a:p>
          <a:p>
            <a:pPr lvl="1"/>
            <a:r>
              <a:rPr lang="en-US" dirty="0"/>
              <a:t>Understand if oak woodlands are likely to persist in the future</a:t>
            </a:r>
          </a:p>
          <a:p>
            <a:pPr lvl="1"/>
            <a:r>
              <a:rPr lang="en-US" dirty="0"/>
              <a:t>Evaluate different methods to estimate woodland </a:t>
            </a:r>
            <a:r>
              <a:rPr lang="en-US" dirty="0" smtClean="0"/>
              <a:t>structure </a:t>
            </a:r>
            <a:r>
              <a:rPr lang="en-US" dirty="0"/>
              <a:t>and </a:t>
            </a:r>
            <a:r>
              <a:rPr lang="en-US" dirty="0" smtClean="0"/>
              <a:t>tree condition</a:t>
            </a:r>
            <a:endParaRPr lang="en-US" dirty="0"/>
          </a:p>
          <a:p>
            <a:pPr lvl="1"/>
            <a:r>
              <a:rPr lang="en-US" dirty="0" smtClean="0"/>
              <a:t>Evaluate </a:t>
            </a:r>
            <a:r>
              <a:rPr lang="en-US" dirty="0"/>
              <a:t>the power and robustness of the monitoring </a:t>
            </a:r>
            <a:r>
              <a:rPr lang="en-US" dirty="0" smtClean="0"/>
              <a:t>program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" y="5988132"/>
            <a:ext cx="1739735" cy="869868"/>
          </a:xfrm>
          <a:prstGeom prst="rect">
            <a:avLst/>
          </a:prstGeom>
        </p:spPr>
      </p:pic>
      <p:pic>
        <p:nvPicPr>
          <p:cNvPr id="2050" name="Picture 2" descr="C:\Users\zprincipe\Pictures\Easement Compl Mon 2011\Orange County\East Orange\East Orange 6 east3 W 20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0458" y="5334001"/>
            <a:ext cx="266354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Objective: Obtain baseline bird community composition data</a:t>
            </a:r>
          </a:p>
          <a:p>
            <a:r>
              <a:rPr lang="en-US" dirty="0" smtClean="0"/>
              <a:t>Goals:</a:t>
            </a:r>
            <a:endParaRPr lang="en-US" dirty="0"/>
          </a:p>
          <a:p>
            <a:pPr lvl="1"/>
            <a:r>
              <a:rPr lang="en-US" dirty="0" smtClean="0"/>
              <a:t>Characterize </a:t>
            </a:r>
            <a:r>
              <a:rPr lang="en-US" dirty="0"/>
              <a:t>bird species richness and </a:t>
            </a:r>
            <a:r>
              <a:rPr lang="en-US" dirty="0" smtClean="0"/>
              <a:t>abundance</a:t>
            </a:r>
          </a:p>
          <a:p>
            <a:pPr lvl="1"/>
            <a:r>
              <a:rPr lang="en-US" dirty="0"/>
              <a:t>Document populations and locations of special status bird species</a:t>
            </a:r>
          </a:p>
          <a:p>
            <a:pPr lvl="1"/>
            <a:r>
              <a:rPr lang="en-US" dirty="0" smtClean="0"/>
              <a:t>Refine </a:t>
            </a:r>
            <a:r>
              <a:rPr lang="en-US" dirty="0"/>
              <a:t>the habitat </a:t>
            </a:r>
            <a:r>
              <a:rPr lang="en-US" dirty="0" smtClean="0"/>
              <a:t>associations </a:t>
            </a:r>
            <a:r>
              <a:rPr lang="en-US" dirty="0"/>
              <a:t>of </a:t>
            </a:r>
            <a:r>
              <a:rPr lang="en-US" dirty="0" smtClean="0"/>
              <a:t>individual species</a:t>
            </a:r>
            <a:endParaRPr lang="en-US" dirty="0"/>
          </a:p>
          <a:p>
            <a:pPr lvl="1"/>
            <a:r>
              <a:rPr lang="en-US" dirty="0" smtClean="0"/>
              <a:t>Monitor the </a:t>
            </a:r>
            <a:r>
              <a:rPr lang="en-US" dirty="0"/>
              <a:t>natural </a:t>
            </a:r>
            <a:r>
              <a:rPr lang="en-US" dirty="0" err="1" smtClean="0"/>
              <a:t>recolonization</a:t>
            </a:r>
            <a:r>
              <a:rPr lang="en-US" dirty="0" smtClean="0"/>
              <a:t> </a:t>
            </a:r>
            <a:r>
              <a:rPr lang="en-US" dirty="0"/>
              <a:t>of bird species into burn </a:t>
            </a:r>
            <a:r>
              <a:rPr lang="en-US" dirty="0" smtClean="0"/>
              <a:t>areas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baseline data </a:t>
            </a:r>
            <a:r>
              <a:rPr lang="en-US" dirty="0" smtClean="0"/>
              <a:t>to develop monitoring program to detect </a:t>
            </a:r>
            <a:r>
              <a:rPr lang="en-US" dirty="0"/>
              <a:t>trends in </a:t>
            </a:r>
            <a:r>
              <a:rPr lang="en-US" dirty="0" smtClean="0"/>
              <a:t>species </a:t>
            </a:r>
            <a:r>
              <a:rPr lang="en-US" dirty="0"/>
              <a:t>richness and </a:t>
            </a:r>
            <a:r>
              <a:rPr lang="en-US" dirty="0" smtClean="0"/>
              <a:t>abundance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changes to status of Conservation Values</a:t>
            </a:r>
          </a:p>
          <a:p>
            <a:pPr lvl="1"/>
            <a:r>
              <a:rPr lang="en-US" dirty="0" smtClean="0"/>
              <a:t>Maximize effectiveness and efficiency</a:t>
            </a:r>
          </a:p>
          <a:p>
            <a:r>
              <a:rPr lang="en-US" dirty="0" smtClean="0"/>
              <a:t>Collaborate with partners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onitoring at the appropriate scale to obtain meaningful for result for communities and taxa</a:t>
            </a:r>
          </a:p>
          <a:p>
            <a:r>
              <a:rPr lang="en-US" dirty="0"/>
              <a:t>Utilize baseline data to guide establishment of long-term monitoring program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principe\Pictures\Irvine\Fremont0308 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" y="0"/>
            <a:ext cx="9142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4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TNC’s Orange County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1990:     TNC prepares management plan for 22,000 acres of </a:t>
            </a:r>
            <a:r>
              <a:rPr lang="en-US" dirty="0" smtClean="0"/>
              <a:t>The Irvine Company’s open space lands</a:t>
            </a:r>
            <a:endParaRPr lang="en-US" dirty="0"/>
          </a:p>
          <a:p>
            <a:r>
              <a:rPr lang="en-US" dirty="0"/>
              <a:t>1992:     TNC assumes management of </a:t>
            </a:r>
            <a:r>
              <a:rPr lang="en-US" dirty="0" smtClean="0"/>
              <a:t>the 22,000 acres</a:t>
            </a:r>
          </a:p>
          <a:p>
            <a:pPr lvl="1"/>
            <a:r>
              <a:rPr lang="en-US" dirty="0" smtClean="0"/>
              <a:t>Docent </a:t>
            </a:r>
            <a:r>
              <a:rPr lang="en-US" dirty="0"/>
              <a:t>program established in </a:t>
            </a:r>
            <a:r>
              <a:rPr lang="en-US" dirty="0" smtClean="0"/>
              <a:t>coordination with </a:t>
            </a:r>
            <a:r>
              <a:rPr lang="en-US" dirty="0"/>
              <a:t>Laguna  </a:t>
            </a:r>
            <a:r>
              <a:rPr lang="en-US" dirty="0" smtClean="0"/>
              <a:t>Greenbelt</a:t>
            </a:r>
            <a:endParaRPr lang="en-US" dirty="0"/>
          </a:p>
          <a:p>
            <a:pPr lvl="1"/>
            <a:r>
              <a:rPr lang="en-US" dirty="0" smtClean="0"/>
              <a:t>Natural </a:t>
            </a:r>
            <a:r>
              <a:rPr lang="en-US" dirty="0"/>
              <a:t>resource </a:t>
            </a:r>
            <a:r>
              <a:rPr lang="en-US" dirty="0" smtClean="0"/>
              <a:t>management and monitoring programs initiated</a:t>
            </a:r>
          </a:p>
          <a:p>
            <a:pPr lvl="1"/>
            <a:r>
              <a:rPr lang="en-US" dirty="0" smtClean="0"/>
              <a:t>invasive species, wildlife</a:t>
            </a:r>
            <a:r>
              <a:rPr lang="en-US" dirty="0"/>
              <a:t> </a:t>
            </a:r>
            <a:r>
              <a:rPr lang="en-US" dirty="0" smtClean="0"/>
              <a:t>and restoration</a:t>
            </a:r>
            <a:endParaRPr lang="en-US" dirty="0"/>
          </a:p>
          <a:p>
            <a:r>
              <a:rPr lang="en-US" dirty="0" smtClean="0"/>
              <a:t>1996: </a:t>
            </a:r>
            <a:r>
              <a:rPr lang="en-US" dirty="0"/>
              <a:t>      NROC established. </a:t>
            </a:r>
            <a:r>
              <a:rPr lang="en-US" dirty="0" smtClean="0"/>
              <a:t> Assisted with </a:t>
            </a:r>
            <a:r>
              <a:rPr lang="en-US" dirty="0"/>
              <a:t>development of monitoring and management programs  </a:t>
            </a:r>
          </a:p>
          <a:p>
            <a:r>
              <a:rPr lang="en-US" dirty="0" smtClean="0"/>
              <a:t>2002:</a:t>
            </a:r>
            <a:r>
              <a:rPr lang="en-US" dirty="0"/>
              <a:t>      </a:t>
            </a:r>
            <a:r>
              <a:rPr lang="en-US" dirty="0" smtClean="0"/>
              <a:t>The Irvine Company dedicates Conservation Easements on an additional </a:t>
            </a:r>
            <a:r>
              <a:rPr lang="en-US" dirty="0"/>
              <a:t>11,500 </a:t>
            </a:r>
            <a:r>
              <a:rPr lang="en-US" dirty="0" smtClean="0"/>
              <a:t>acres</a:t>
            </a:r>
            <a:endParaRPr lang="en-US" dirty="0"/>
          </a:p>
          <a:p>
            <a:r>
              <a:rPr lang="en-US" dirty="0" smtClean="0"/>
              <a:t>2007:</a:t>
            </a:r>
            <a:r>
              <a:rPr lang="en-US" dirty="0"/>
              <a:t>      </a:t>
            </a:r>
            <a:r>
              <a:rPr lang="en-US" dirty="0" smtClean="0"/>
              <a:t>TNC’s </a:t>
            </a:r>
            <a:r>
              <a:rPr lang="en-US" dirty="0"/>
              <a:t>management role on Irvine Ranch transferred to Irvine Ranch Conservancy </a:t>
            </a:r>
          </a:p>
          <a:p>
            <a:r>
              <a:rPr lang="en-US" dirty="0" smtClean="0"/>
              <a:t>2007 to present:</a:t>
            </a:r>
            <a:r>
              <a:rPr lang="en-US" dirty="0"/>
              <a:t>   </a:t>
            </a:r>
            <a:r>
              <a:rPr lang="en-US" dirty="0" smtClean="0"/>
              <a:t> Monitoring condition </a:t>
            </a:r>
            <a:r>
              <a:rPr lang="en-US" dirty="0"/>
              <a:t>and enforce protection of Conservation Values on easement </a:t>
            </a:r>
            <a:r>
              <a:rPr lang="en-US" dirty="0" smtClean="0"/>
              <a:t>lands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799"/>
            <a:ext cx="1652650" cy="8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Easements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23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Property has bundle of rights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Land - ground surface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Water, mineral, hunting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Agricultural rights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Grazing, orchards, vineyards….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Development &amp; subdivision rights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Fee owner – land itself &amp; other rights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Easement holder – development rights…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Custom, perpetual legal instrument</a:t>
            </a:r>
          </a:p>
          <a:p>
            <a:endParaRPr lang="en-US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001000" y="1447800"/>
            <a:ext cx="381000" cy="838200"/>
            <a:chOff x="4944" y="1392"/>
            <a:chExt cx="240" cy="624"/>
          </a:xfrm>
          <a:solidFill>
            <a:srgbClr val="0070C0"/>
          </a:solidFill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4944" y="1632"/>
              <a:ext cx="24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4944" y="1536"/>
              <a:ext cx="240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5040" y="1392"/>
              <a:ext cx="0" cy="2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4992" y="1440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088" y="1440"/>
              <a:ext cx="0" cy="2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8001000" y="2895600"/>
            <a:ext cx="381000" cy="838200"/>
            <a:chOff x="5280" y="1392"/>
            <a:chExt cx="240" cy="624"/>
          </a:xfrm>
          <a:solidFill>
            <a:srgbClr val="0070C0"/>
          </a:solidFill>
        </p:grpSpPr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5280" y="1632"/>
              <a:ext cx="240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5280" y="1536"/>
              <a:ext cx="240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5376" y="1392"/>
              <a:ext cx="0" cy="288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V="1">
              <a:off x="5424" y="1392"/>
              <a:ext cx="0" cy="240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5328" y="1440"/>
              <a:ext cx="0" cy="240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6750050" y="2209800"/>
            <a:ext cx="533400" cy="1066800"/>
            <a:chOff x="4464" y="1344"/>
            <a:chExt cx="336" cy="672"/>
          </a:xfrm>
          <a:solidFill>
            <a:srgbClr val="0070C0"/>
          </a:solidFill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464" y="1632"/>
              <a:ext cx="336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4464" y="1488"/>
              <a:ext cx="336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560" y="1344"/>
              <a:ext cx="0" cy="2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512" y="1392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4608" y="1392"/>
              <a:ext cx="0" cy="2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4704" y="1392"/>
              <a:ext cx="0" cy="288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4752" y="1392"/>
              <a:ext cx="0" cy="240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656" y="1440"/>
              <a:ext cx="0" cy="240"/>
            </a:xfrm>
            <a:prstGeom prst="line">
              <a:avLst/>
            </a:prstGeom>
            <a:grp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6705600" y="2819400"/>
            <a:ext cx="6223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All </a:t>
            </a:r>
          </a:p>
          <a:p>
            <a:pPr algn="ctr"/>
            <a:r>
              <a:rPr lang="en-US" sz="1200" dirty="0"/>
              <a:t>rights</a:t>
            </a:r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7391400" y="2209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7391400" y="3200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764463" y="2270125"/>
            <a:ext cx="100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Fee with</a:t>
            </a:r>
          </a:p>
          <a:p>
            <a:r>
              <a:rPr lang="en-US" sz="1000"/>
              <a:t>partial rights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7742238" y="3759200"/>
            <a:ext cx="102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Easement w/</a:t>
            </a:r>
          </a:p>
          <a:p>
            <a:r>
              <a:rPr lang="en-US" sz="1000"/>
              <a:t>partial rights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Irvine </a:t>
            </a:r>
            <a:r>
              <a:rPr lang="en-US" dirty="0" smtClean="0"/>
              <a:t>Ranch Conservation </a:t>
            </a:r>
            <a:r>
              <a:rPr lang="en-US" dirty="0"/>
              <a:t>Easements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basic structure, tailored to each property</a:t>
            </a:r>
          </a:p>
          <a:p>
            <a:pPr lvl="1"/>
            <a:r>
              <a:rPr lang="en-US" b="1" dirty="0" smtClean="0"/>
              <a:t>Conservation Values </a:t>
            </a:r>
            <a:r>
              <a:rPr lang="en-US" dirty="0" smtClean="0"/>
              <a:t>– two types</a:t>
            </a:r>
          </a:p>
          <a:p>
            <a:pPr lvl="2"/>
            <a:r>
              <a:rPr lang="en-US" dirty="0" smtClean="0"/>
              <a:t>Vegetation communities and species (natural/ecological)</a:t>
            </a:r>
          </a:p>
          <a:p>
            <a:pPr lvl="2"/>
            <a:r>
              <a:rPr lang="en-US" dirty="0" smtClean="0"/>
              <a:t>Educational and recreational (human)</a:t>
            </a:r>
            <a:endParaRPr lang="en-US" dirty="0"/>
          </a:p>
          <a:p>
            <a:r>
              <a:rPr lang="en-US" dirty="0" smtClean="0"/>
              <a:t>Permitted Activities</a:t>
            </a:r>
          </a:p>
          <a:p>
            <a:r>
              <a:rPr lang="en-US" dirty="0" smtClean="0"/>
              <a:t>Prohibited Activities</a:t>
            </a:r>
            <a:endParaRPr lang="en-US" dirty="0"/>
          </a:p>
          <a:p>
            <a:r>
              <a:rPr lang="en-US" dirty="0" smtClean="0"/>
              <a:t>Resource Plans</a:t>
            </a:r>
          </a:p>
          <a:p>
            <a:pPr lvl="1"/>
            <a:r>
              <a:rPr lang="en-US" dirty="0" smtClean="0"/>
              <a:t>Mutually developed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/>
              <a:t>the nature, extent </a:t>
            </a:r>
            <a:r>
              <a:rPr lang="en-US" dirty="0" smtClean="0"/>
              <a:t>and </a:t>
            </a:r>
            <a:r>
              <a:rPr lang="en-US" dirty="0"/>
              <a:t>location of the specified 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Irvine Ranch Conservation Easements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Permitted </a:t>
            </a:r>
            <a:r>
              <a:rPr lang="en-US" dirty="0" smtClean="0"/>
              <a:t>Uses by land owner</a:t>
            </a:r>
            <a:endParaRPr lang="en-US" dirty="0"/>
          </a:p>
          <a:p>
            <a:pPr lvl="1"/>
            <a:r>
              <a:rPr lang="en-US" dirty="0"/>
              <a:t>Infrastructure – maintain, repair and replace what was present when easements were recorded</a:t>
            </a:r>
          </a:p>
          <a:p>
            <a:pPr lvl="1"/>
            <a:r>
              <a:rPr lang="en-US" dirty="0"/>
              <a:t>New improvements on ~1% of lands</a:t>
            </a:r>
          </a:p>
          <a:p>
            <a:pPr lvl="1"/>
            <a:r>
              <a:rPr lang="en-US" dirty="0"/>
              <a:t>Development of system of trails for passive recreation</a:t>
            </a:r>
          </a:p>
          <a:p>
            <a:r>
              <a:rPr lang="en-US" dirty="0" smtClean="0"/>
              <a:t>Prohibited Uses</a:t>
            </a:r>
          </a:p>
          <a:p>
            <a:pPr lvl="1"/>
            <a:r>
              <a:rPr lang="en-US" dirty="0" smtClean="0"/>
              <a:t>Any destruction of the Conservation Values </a:t>
            </a:r>
          </a:p>
          <a:p>
            <a:pPr lvl="1"/>
            <a:r>
              <a:rPr lang="en-US" dirty="0" smtClean="0"/>
              <a:t>No improvements – buildings, signs, water tanks, roads…</a:t>
            </a:r>
          </a:p>
          <a:p>
            <a:pPr lvl="1"/>
            <a:r>
              <a:rPr lang="en-US" dirty="0" smtClean="0"/>
              <a:t>No off-road vehicle use</a:t>
            </a:r>
          </a:p>
          <a:p>
            <a:pPr lvl="1"/>
            <a:r>
              <a:rPr lang="en-US" dirty="0" smtClean="0"/>
              <a:t>No dumping or salvage</a:t>
            </a:r>
          </a:p>
          <a:p>
            <a:pPr lvl="1"/>
            <a:r>
              <a:rPr lang="en-US" dirty="0" smtClean="0"/>
              <a:t>No destruction of native vegetation</a:t>
            </a:r>
          </a:p>
          <a:p>
            <a:pPr lvl="1"/>
            <a:r>
              <a:rPr lang="en-US" dirty="0" smtClean="0"/>
              <a:t>No agriculture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Easement Holder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Easement holder’s responsibility to ensure terms of easement are met</a:t>
            </a:r>
          </a:p>
          <a:p>
            <a:r>
              <a:rPr lang="en-US" dirty="0" smtClean="0"/>
              <a:t>No law enforcement or agency monitoring of easement compliance</a:t>
            </a:r>
          </a:p>
          <a:p>
            <a:r>
              <a:rPr lang="en-US" dirty="0" smtClean="0"/>
              <a:t>Reputation and non-profit status of easement holder at stake if not enforced</a:t>
            </a:r>
          </a:p>
          <a:p>
            <a:pPr lvl="1"/>
            <a:r>
              <a:rPr lang="en-US" dirty="0" smtClean="0"/>
              <a:t>Tax benefits – income and property</a:t>
            </a:r>
          </a:p>
          <a:p>
            <a:r>
              <a:rPr lang="en-US" dirty="0" smtClean="0"/>
              <a:t>Easement Compliance </a:t>
            </a:r>
            <a:r>
              <a:rPr lang="en-US" dirty="0"/>
              <a:t>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3172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9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principe\Desktop\NCCP Reserve Design 11-17-2004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945" y="12192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Irvine Ranch Conservation Easements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35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5</a:t>
            </a:r>
            <a:r>
              <a:rPr lang="en-US" dirty="0" smtClean="0"/>
              <a:t> Easements</a:t>
            </a:r>
          </a:p>
          <a:p>
            <a:pPr lvl="1"/>
            <a:r>
              <a:rPr lang="en-US" dirty="0" smtClean="0"/>
              <a:t>Fremont</a:t>
            </a:r>
          </a:p>
          <a:p>
            <a:pPr lvl="1"/>
            <a:r>
              <a:rPr lang="en-US" dirty="0" smtClean="0"/>
              <a:t>Anaheim (Gypsum)</a:t>
            </a:r>
          </a:p>
          <a:p>
            <a:pPr lvl="1"/>
            <a:r>
              <a:rPr lang="en-US" dirty="0" err="1" smtClean="0"/>
              <a:t>Silmod</a:t>
            </a:r>
            <a:r>
              <a:rPr lang="en-US" dirty="0" smtClean="0"/>
              <a:t> (Silverado &amp; Baker Canyons, Irvine Mesa)</a:t>
            </a:r>
          </a:p>
          <a:p>
            <a:pPr lvl="1"/>
            <a:r>
              <a:rPr lang="en-US" dirty="0" smtClean="0"/>
              <a:t>East Orange (Loma Ridge, Shoestring Canyon)</a:t>
            </a:r>
          </a:p>
          <a:p>
            <a:pPr lvl="1"/>
            <a:r>
              <a:rPr lang="en-US" dirty="0" smtClean="0"/>
              <a:t>Laguna Laurel (Parcel 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1524000"/>
            <a:ext cx="1181100" cy="1752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4343400"/>
            <a:ext cx="228600" cy="457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0650" y="1295400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North Irvine Ranch Open Space</a:t>
            </a:r>
          </a:p>
        </p:txBody>
      </p:sp>
    </p:spTree>
    <p:extLst>
      <p:ext uri="{BB962C8B-B14F-4D97-AF65-F5344CB8AC3E}">
        <p14:creationId xmlns:p14="http://schemas.microsoft.com/office/powerpoint/2010/main" val="26342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Values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2613"/>
              </p:ext>
            </p:extLst>
          </p:nvPr>
        </p:nvGraphicFramePr>
        <p:xfrm>
          <a:off x="304800" y="1524000"/>
          <a:ext cx="8534400" cy="473964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64364"/>
                <a:gridCol w="5570036"/>
              </a:tblGrid>
              <a:tr h="405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Community or Group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Specific Conservation Values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Vegetation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Communities (8)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Coastal sage scrub, chaparral, grasslands, oak woodlands, rock outcrops, </a:t>
                      </a:r>
                      <a:r>
                        <a:rPr lang="en-US" sz="1400" b="1" u="none" strike="noStrike" dirty="0" err="1">
                          <a:effectLst/>
                        </a:rPr>
                        <a:t>Tecate</a:t>
                      </a:r>
                      <a:r>
                        <a:rPr lang="en-US" sz="1400" b="1" u="none" strike="noStrike" dirty="0">
                          <a:effectLst/>
                        </a:rPr>
                        <a:t> cypress forest, riparian forest, aquatic communities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Plants (7)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Chaparral </a:t>
                      </a:r>
                      <a:r>
                        <a:rPr lang="en-US" sz="1400" b="1" u="none" strike="noStrike" dirty="0" err="1">
                          <a:effectLst/>
                        </a:rPr>
                        <a:t>beargrass</a:t>
                      </a:r>
                      <a:r>
                        <a:rPr lang="en-US" sz="1400" b="1" u="none" strike="noStrike" dirty="0">
                          <a:effectLst/>
                        </a:rPr>
                        <a:t>, many-stemmed </a:t>
                      </a:r>
                      <a:r>
                        <a:rPr lang="en-US" sz="1400" b="1" u="none" strike="noStrike" dirty="0" err="1">
                          <a:effectLst/>
                        </a:rPr>
                        <a:t>dudleya</a:t>
                      </a:r>
                      <a:r>
                        <a:rPr lang="en-US" sz="1400" b="1" u="none" strike="noStrike" dirty="0">
                          <a:effectLst/>
                        </a:rPr>
                        <a:t>, Catalina mariposa lily, Humboldt lily, </a:t>
                      </a:r>
                      <a:r>
                        <a:rPr lang="en-US" sz="1400" b="1" u="none" strike="noStrike" dirty="0" err="1">
                          <a:effectLst/>
                        </a:rPr>
                        <a:t>Tecate</a:t>
                      </a:r>
                      <a:r>
                        <a:rPr lang="en-US" sz="1400" b="1" u="none" strike="noStrike" dirty="0">
                          <a:effectLst/>
                        </a:rPr>
                        <a:t> cypress, big-cone spruce, heart-leaved pitcher sage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Large </a:t>
                      </a:r>
                      <a:r>
                        <a:rPr lang="en-US" sz="1400" b="1" u="none" strike="noStrike" dirty="0" smtClean="0">
                          <a:effectLst/>
                        </a:rPr>
                        <a:t>Mammals (4)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Mule deer, mountain lion, bobcat, coyote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Bats (3)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Mexican free-tailed bat, California mastiff bat, pallid bat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Reptiles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San Diego mountain </a:t>
                      </a:r>
                      <a:r>
                        <a:rPr lang="en-US" sz="1400" b="1" u="none" strike="noStrike" dirty="0" err="1">
                          <a:effectLst/>
                        </a:rPr>
                        <a:t>kingsnake</a:t>
                      </a:r>
                      <a:r>
                        <a:rPr lang="en-US" sz="1400" b="1" u="none" strike="noStrike" dirty="0">
                          <a:effectLst/>
                        </a:rPr>
                        <a:t>, speckled rattlesnake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Birds (3)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Bell's sage sparrow, California gnatcatcher, black-chinned sparrow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Invertebrates (1)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u="none" strike="noStrike" dirty="0">
                          <a:effectLst/>
                        </a:rPr>
                        <a:t>San Diego fairy shrimp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4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Irvine Ranch Conservation Easements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/>
              <a:t>and protect in perpetuity the Conservation Values of the Property</a:t>
            </a:r>
          </a:p>
          <a:p>
            <a:r>
              <a:rPr lang="en-US" dirty="0"/>
              <a:t>Two types of Monitoring</a:t>
            </a:r>
          </a:p>
          <a:p>
            <a:pPr lvl="1"/>
            <a:r>
              <a:rPr lang="en-US" dirty="0"/>
              <a:t>Compliance</a:t>
            </a:r>
          </a:p>
          <a:p>
            <a:pPr lvl="1"/>
            <a:r>
              <a:rPr lang="en-US" dirty="0"/>
              <a:t>Ecological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1828800" cy="914400"/>
          </a:xfrm>
          <a:prstGeom prst="rect">
            <a:avLst/>
          </a:prstGeom>
        </p:spPr>
      </p:pic>
      <p:pic>
        <p:nvPicPr>
          <p:cNvPr id="7170" name="Picture 2" descr="C:\Users\zprincipe\Pictures\Irvine\fremont.pop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9" y="4007221"/>
            <a:ext cx="3810001" cy="28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nitoring Conservation Easement Lands in Orange Coun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NC’s Orange County History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Conservation Easements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Easement Holder Obligations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Irvine Ranch Conservation Easements&amp;quot;&quot;/&gt;&lt;property id=&quot;20307&quot; value=&quot;259&quot;/&gt;&lt;/object&gt;&lt;object type=&quot;3&quot; unique_id=&quot;10090&quot;&gt;&lt;property id=&quot;20148&quot; value=&quot;5&quot;/&gt;&lt;property id=&quot;20300&quot; value=&quot;Slide 4 - &amp;quot;Irvine Ranch Conservation Easements&amp;quot;&quot;/&gt;&lt;property id=&quot;20307&quot; value=&quot;262&quot;/&gt;&lt;/object&gt;&lt;object type=&quot;3&quot; unique_id=&quot;10091&quot;&gt;&lt;property id=&quot;20148&quot; value=&quot;5&quot;/&gt;&lt;property id=&quot;20300&quot; value=&quot;Slide 8 - &amp;quot;Conservation Values&amp;quot;&quot;/&gt;&lt;property id=&quot;20307&quot; value=&quot;264&quot;/&gt;&lt;/object&gt;&lt;object type=&quot;3&quot; unique_id=&quot;10142&quot;&gt;&lt;property id=&quot;20148&quot; value=&quot;5&quot;/&gt;&lt;property id=&quot;20300&quot; value=&quot;Slide 10 - &amp;quot;Preliminary Monitoring Goals&amp;quot;&quot;/&gt;&lt;property id=&quot;20307&quot; value=&quot;267&quot;/&gt;&lt;/object&gt;&lt;object type=&quot;3&quot; unique_id=&quot;10182&quot;&gt;&lt;property id=&quot;20148&quot; value=&quot;5&quot;/&gt;&lt;property id=&quot;20300&quot; value=&quot;Slide 12 - &amp;quot;Bat monitoring&amp;quot;&quot;/&gt;&lt;property id=&quot;20307&quot; value=&quot;268&quot;/&gt;&lt;/object&gt;&lt;object type=&quot;3&quot; unique_id=&quot;10250&quot;&gt;&lt;property id=&quot;20148&quot; value=&quot;5&quot;/&gt;&lt;property id=&quot;20300&quot; value=&quot;Slide 5 - &amp;quot;Irvine Ranch Conservation Easements&amp;quot;&quot;/&gt;&lt;property id=&quot;20307&quot; value=&quot;269&quot;/&gt;&lt;/object&gt;&lt;object type=&quot;3&quot; unique_id=&quot;10297&quot;&gt;&lt;property id=&quot;20148&quot; value=&quot;5&quot;/&gt;&lt;property id=&quot;20300&quot; value=&quot;Slide 18 - &amp;quot;Looking Forward&amp;quot;&quot;/&gt;&lt;property id=&quot;20307&quot; value=&quot;271&quot;/&gt;&lt;/object&gt;&lt;object type=&quot;3&quot; unique_id=&quot;10426&quot;&gt;&lt;property id=&quot;20148&quot; value=&quot;5&quot;/&gt;&lt;property id=&quot;20300&quot; value=&quot;Slide 11 - &amp;quot;TNC Monitoring of Conservation Values&amp;quot;&quot;/&gt;&lt;property id=&quot;20307&quot; value=&quot;273&quot;/&gt;&lt;/object&gt;&lt;object type=&quot;3&quot; unique_id=&quot;10428&quot;&gt;&lt;property id=&quot;20148&quot; value=&quot;5&quot;/&gt;&lt;property id=&quot;20300&quot; value=&quot;Slide 13 - &amp;quot;Bat monitoring goals&amp;quot;&quot;/&gt;&lt;property id=&quot;20307&quot; value=&quot;279&quot;/&gt;&lt;/object&gt;&lt;object type=&quot;3&quot; unique_id=&quot;10429&quot;&gt;&lt;property id=&quot;20148&quot; value=&quot;5&quot;/&gt;&lt;property id=&quot;20300&quot; value=&quot;Slide 14 - &amp;quot;Lichen inventory&amp;quot;&quot;/&gt;&lt;property id=&quot;20307&quot; value=&quot;277&quot;/&gt;&lt;/object&gt;&lt;object type=&quot;3&quot; unique_id=&quot;10430&quot;&gt;&lt;property id=&quot;20148&quot; value=&quot;5&quot;/&gt;&lt;property id=&quot;20300&quot; value=&quot;Slide 15 - &amp;quot;Vegetation Monitoring&amp;quot;&quot;/&gt;&lt;property id=&quot;20307&quot; value=&quot;272&quot;/&gt;&lt;/object&gt;&lt;object type=&quot;3&quot; unique_id=&quot;10431&quot;&gt;&lt;property id=&quot;20148&quot; value=&quot;5&quot;/&gt;&lt;property id=&quot;20300&quot; value=&quot;Slide 16 - &amp;quot;Oak Woodland Monitoring&amp;quot;&quot;/&gt;&lt;property id=&quot;20307&quot; value=&quot;274&quot;/&gt;&lt;/object&gt;&lt;object type=&quot;3&quot; unique_id=&quot;10530&quot;&gt;&lt;property id=&quot;20148&quot; value=&quot;5&quot;/&gt;&lt;property id=&quot;20300&quot; value=&quot;Slide 17 - &amp;quot;Bird Monitoring&amp;quot;&quot;/&gt;&lt;property id=&quot;20307&quot; value=&quot;280&quot;/&gt;&lt;/object&gt;&lt;object type=&quot;3&quot; unique_id=&quot;11022&quot;&gt;&lt;property id=&quot;20148&quot; value=&quot;5&quot;/&gt;&lt;property id=&quot;20300&quot; value=&quot;Slide 9 - &amp;quot;Irvine Ranch Conservation Easements&amp;quot;&quot;/&gt;&lt;property id=&quot;20307&quot; value=&quot;281&quot;/&gt;&lt;/object&gt;&lt;object type=&quot;3&quot; unique_id=&quot;11464&quot;&gt;&lt;property id=&quot;20148&quot; value=&quot;5&quot;/&gt;&lt;property id=&quot;20300&quot; value=&quot;Slide 19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951</Words>
  <Application>Microsoft Macintosh PowerPoint</Application>
  <PresentationFormat>On-screen Show (4:3)</PresentationFormat>
  <Paragraphs>172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Monitoring Conservation Easement Lands in Orange County</vt:lpstr>
      <vt:lpstr>TNC’s Orange County History</vt:lpstr>
      <vt:lpstr>Conservation Easements</vt:lpstr>
      <vt:lpstr>Irvine Ranch Conservation Easements</vt:lpstr>
      <vt:lpstr>Irvine Ranch Conservation Easements</vt:lpstr>
      <vt:lpstr>Easement Holder Obligations</vt:lpstr>
      <vt:lpstr>Irvine Ranch Conservation Easements</vt:lpstr>
      <vt:lpstr>Conservation Values</vt:lpstr>
      <vt:lpstr>Irvine Ranch Conservation Easements</vt:lpstr>
      <vt:lpstr>Preliminary Monitoring Goals</vt:lpstr>
      <vt:lpstr>TNC Monitoring of Conservation Values</vt:lpstr>
      <vt:lpstr>Bat monitoring</vt:lpstr>
      <vt:lpstr>Bat monitoring goals</vt:lpstr>
      <vt:lpstr>Lichen inventory</vt:lpstr>
      <vt:lpstr>Vegetation Monitoring</vt:lpstr>
      <vt:lpstr>Oak Woodland Monitoring</vt:lpstr>
      <vt:lpstr>Bird Monitoring</vt:lpstr>
      <vt:lpstr>Looking Forward</vt:lpstr>
      <vt:lpstr>PowerPoint Presentation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Conservation Easement Lands in Orange County</dc:title>
  <dc:creator>Zachary Principe</dc:creator>
  <cp:lastModifiedBy>Sarah Kimball</cp:lastModifiedBy>
  <cp:revision>33</cp:revision>
  <cp:lastPrinted>2012-01-26T17:57:55Z</cp:lastPrinted>
  <dcterms:created xsi:type="dcterms:W3CDTF">2012-01-24T00:31:32Z</dcterms:created>
  <dcterms:modified xsi:type="dcterms:W3CDTF">2012-02-07T20:59:59Z</dcterms:modified>
</cp:coreProperties>
</file>